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sldIdLst>
    <p:sldId id="256" r:id="rId2"/>
    <p:sldId id="263" r:id="rId3"/>
    <p:sldId id="257" r:id="rId4"/>
    <p:sldId id="258" r:id="rId5"/>
    <p:sldId id="259" r:id="rId6"/>
    <p:sldId id="260" r:id="rId7"/>
    <p:sldId id="265" r:id="rId8"/>
    <p:sldId id="262" r:id="rId9"/>
    <p:sldId id="264" r:id="rId10"/>
    <p:sldId id="270" r:id="rId11"/>
    <p:sldId id="266" r:id="rId12"/>
    <p:sldId id="268" r:id="rId13"/>
    <p:sldId id="269"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7D1C2-D47B-4CCB-B353-0FE7B07DA5F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6BE0E8D-8E5C-4EF9-B8B6-75F426D54A9A}">
      <dgm:prSet custT="1"/>
      <dgm:spPr/>
      <dgm:t>
        <a:bodyPr/>
        <a:lstStyle/>
        <a:p>
          <a:r>
            <a:rPr lang="en-US" sz="2400" dirty="0"/>
            <a:t>The team:</a:t>
          </a:r>
        </a:p>
      </dgm:t>
    </dgm:pt>
    <dgm:pt modelId="{859C66ED-8BA5-4A8D-B310-A446097B6378}" type="parTrans" cxnId="{33D32DC6-7A2C-4B57-B26E-C87C3D4467F8}">
      <dgm:prSet/>
      <dgm:spPr/>
      <dgm:t>
        <a:bodyPr/>
        <a:lstStyle/>
        <a:p>
          <a:endParaRPr lang="en-US" sz="2000"/>
        </a:p>
      </dgm:t>
    </dgm:pt>
    <dgm:pt modelId="{75C3B273-A0EF-4011-895B-5D1951854D0D}" type="sibTrans" cxnId="{33D32DC6-7A2C-4B57-B26E-C87C3D4467F8}">
      <dgm:prSet/>
      <dgm:spPr/>
      <dgm:t>
        <a:bodyPr/>
        <a:lstStyle/>
        <a:p>
          <a:endParaRPr lang="en-US" sz="2000"/>
        </a:p>
      </dgm:t>
    </dgm:pt>
    <dgm:pt modelId="{32A14B76-F2C0-4272-B1A0-ED9288DA963B}" type="pres">
      <dgm:prSet presAssocID="{55C7D1C2-D47B-4CCB-B353-0FE7B07DA5FF}" presName="vert0" presStyleCnt="0">
        <dgm:presLayoutVars>
          <dgm:dir/>
          <dgm:animOne val="branch"/>
          <dgm:animLvl val="lvl"/>
        </dgm:presLayoutVars>
      </dgm:prSet>
      <dgm:spPr/>
    </dgm:pt>
    <dgm:pt modelId="{6B20ADF1-15AD-4991-9C41-F7E287C1481A}" type="pres">
      <dgm:prSet presAssocID="{06BE0E8D-8E5C-4EF9-B8B6-75F426D54A9A}" presName="thickLine" presStyleLbl="alignNode1" presStyleIdx="0" presStyleCnt="1"/>
      <dgm:spPr/>
    </dgm:pt>
    <dgm:pt modelId="{FD718E57-7720-4FD0-A8BC-372EC5F5691F}" type="pres">
      <dgm:prSet presAssocID="{06BE0E8D-8E5C-4EF9-B8B6-75F426D54A9A}" presName="horz1" presStyleCnt="0"/>
      <dgm:spPr/>
    </dgm:pt>
    <dgm:pt modelId="{317B9F89-F6C5-457C-8A54-3B9CCCCA2E59}" type="pres">
      <dgm:prSet presAssocID="{06BE0E8D-8E5C-4EF9-B8B6-75F426D54A9A}" presName="tx1" presStyleLbl="revTx" presStyleIdx="0" presStyleCnt="1" custLinFactNeighborX="123" custLinFactNeighborY="-61"/>
      <dgm:spPr/>
    </dgm:pt>
    <dgm:pt modelId="{030B441A-0101-4CE3-8373-B88B1DDCCFFB}" type="pres">
      <dgm:prSet presAssocID="{06BE0E8D-8E5C-4EF9-B8B6-75F426D54A9A}" presName="vert1" presStyleCnt="0"/>
      <dgm:spPr/>
    </dgm:pt>
  </dgm:ptLst>
  <dgm:cxnLst>
    <dgm:cxn modelId="{7F6D625B-EF1C-496E-8DC2-4588E615C4EC}" type="presOf" srcId="{06BE0E8D-8E5C-4EF9-B8B6-75F426D54A9A}" destId="{317B9F89-F6C5-457C-8A54-3B9CCCCA2E59}" srcOrd="0" destOrd="0" presId="urn:microsoft.com/office/officeart/2008/layout/LinedList"/>
    <dgm:cxn modelId="{33D32DC6-7A2C-4B57-B26E-C87C3D4467F8}" srcId="{55C7D1C2-D47B-4CCB-B353-0FE7B07DA5FF}" destId="{06BE0E8D-8E5C-4EF9-B8B6-75F426D54A9A}" srcOrd="0" destOrd="0" parTransId="{859C66ED-8BA5-4A8D-B310-A446097B6378}" sibTransId="{75C3B273-A0EF-4011-895B-5D1951854D0D}"/>
    <dgm:cxn modelId="{2FB2A2E8-F52D-4CE5-A8DE-7EC1597A3728}" type="presOf" srcId="{55C7D1C2-D47B-4CCB-B353-0FE7B07DA5FF}" destId="{32A14B76-F2C0-4272-B1A0-ED9288DA963B}" srcOrd="0" destOrd="0" presId="urn:microsoft.com/office/officeart/2008/layout/LinedList"/>
    <dgm:cxn modelId="{A03F7808-F235-4D7D-B126-6C4BBBD4E7F1}" type="presParOf" srcId="{32A14B76-F2C0-4272-B1A0-ED9288DA963B}" destId="{6B20ADF1-15AD-4991-9C41-F7E287C1481A}" srcOrd="0" destOrd="0" presId="urn:microsoft.com/office/officeart/2008/layout/LinedList"/>
    <dgm:cxn modelId="{771A67AA-97E3-405C-ADFF-3E183D838BC7}" type="presParOf" srcId="{32A14B76-F2C0-4272-B1A0-ED9288DA963B}" destId="{FD718E57-7720-4FD0-A8BC-372EC5F5691F}" srcOrd="1" destOrd="0" presId="urn:microsoft.com/office/officeart/2008/layout/LinedList"/>
    <dgm:cxn modelId="{79C09665-BE93-4DA2-9EDE-473315DB4843}" type="presParOf" srcId="{FD718E57-7720-4FD0-A8BC-372EC5F5691F}" destId="{317B9F89-F6C5-457C-8A54-3B9CCCCA2E59}" srcOrd="0" destOrd="0" presId="urn:microsoft.com/office/officeart/2008/layout/LinedList"/>
    <dgm:cxn modelId="{7ED38795-E3EE-4B60-A910-56D3EE688BFD}" type="presParOf" srcId="{FD718E57-7720-4FD0-A8BC-372EC5F5691F}" destId="{030B441A-0101-4CE3-8373-B88B1DDCCFF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7D1C2-D47B-4CCB-B353-0FE7B07DA5F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01FA8D2-D238-41B8-97B8-30197F147780}">
      <dgm:prSet custT="1"/>
      <dgm:spPr/>
      <dgm:t>
        <a:bodyPr/>
        <a:lstStyle/>
        <a:p>
          <a:r>
            <a:rPr lang="en-US" sz="2000" dirty="0"/>
            <a:t>Week-long course (approx. 6:30h per day)</a:t>
          </a:r>
        </a:p>
      </dgm:t>
    </dgm:pt>
    <dgm:pt modelId="{80C553C9-CB52-4B36-9C1E-75BD259CDF31}" type="parTrans" cxnId="{B2CE0CAE-252B-444A-A417-A33A74526143}">
      <dgm:prSet/>
      <dgm:spPr/>
      <dgm:t>
        <a:bodyPr/>
        <a:lstStyle/>
        <a:p>
          <a:endParaRPr lang="en-US" sz="2000"/>
        </a:p>
      </dgm:t>
    </dgm:pt>
    <dgm:pt modelId="{43884983-800A-4E2B-B2E4-3F84A36D4E77}" type="sibTrans" cxnId="{B2CE0CAE-252B-444A-A417-A33A74526143}">
      <dgm:prSet/>
      <dgm:spPr/>
      <dgm:t>
        <a:bodyPr/>
        <a:lstStyle/>
        <a:p>
          <a:endParaRPr lang="en-US" sz="2000"/>
        </a:p>
      </dgm:t>
    </dgm:pt>
    <dgm:pt modelId="{C688A2E9-EFFB-42D9-8805-6386D50D1B87}">
      <dgm:prSet custT="1"/>
      <dgm:spPr/>
      <dgm:t>
        <a:bodyPr/>
        <a:lstStyle/>
        <a:p>
          <a:r>
            <a:rPr lang="en-US" sz="2000" dirty="0"/>
            <a:t>We start each day with a Q&amp;A / Recap (approx. 30 min)</a:t>
          </a:r>
        </a:p>
      </dgm:t>
    </dgm:pt>
    <dgm:pt modelId="{52729AA9-AA30-4354-AC02-ABC9077C0A31}" type="parTrans" cxnId="{DF04B141-3BE8-4FFB-B30D-4B845D5A71F5}">
      <dgm:prSet/>
      <dgm:spPr/>
      <dgm:t>
        <a:bodyPr/>
        <a:lstStyle/>
        <a:p>
          <a:endParaRPr lang="en-US" sz="2000"/>
        </a:p>
      </dgm:t>
    </dgm:pt>
    <dgm:pt modelId="{CC4A1D35-28C2-41B4-9B9C-63B3746A39A4}" type="sibTrans" cxnId="{DF04B141-3BE8-4FFB-B30D-4B845D5A71F5}">
      <dgm:prSet/>
      <dgm:spPr/>
      <dgm:t>
        <a:bodyPr/>
        <a:lstStyle/>
        <a:p>
          <a:endParaRPr lang="en-US" sz="2000"/>
        </a:p>
      </dgm:t>
    </dgm:pt>
    <dgm:pt modelId="{295BFC4C-3700-443F-BD52-B2A8E0C76D2C}">
      <dgm:prSet custT="1"/>
      <dgm:spPr/>
      <dgm:t>
        <a:bodyPr/>
        <a:lstStyle/>
        <a:p>
          <a:r>
            <a:rPr lang="en-US" sz="2000" dirty="0"/>
            <a:t>We will provide you with some math and programming (Python) revision</a:t>
          </a:r>
        </a:p>
      </dgm:t>
    </dgm:pt>
    <dgm:pt modelId="{38E4FB13-0EEA-477B-9CF3-21D33F32BDD2}" type="parTrans" cxnId="{7D1E3C3B-627B-445A-89DB-A7CD395AD557}">
      <dgm:prSet/>
      <dgm:spPr/>
      <dgm:t>
        <a:bodyPr/>
        <a:lstStyle/>
        <a:p>
          <a:endParaRPr lang="en-US" sz="2000"/>
        </a:p>
      </dgm:t>
    </dgm:pt>
    <dgm:pt modelId="{DF3904AD-C030-4191-B25B-30767C21A99A}" type="sibTrans" cxnId="{7D1E3C3B-627B-445A-89DB-A7CD395AD557}">
      <dgm:prSet/>
      <dgm:spPr/>
      <dgm:t>
        <a:bodyPr/>
        <a:lstStyle/>
        <a:p>
          <a:endParaRPr lang="en-US" sz="2000"/>
        </a:p>
      </dgm:t>
    </dgm:pt>
    <dgm:pt modelId="{9CB67529-8C4C-43BD-A0F5-D548881BF72B}">
      <dgm:prSet custT="1"/>
      <dgm:spPr/>
      <dgm:t>
        <a:bodyPr/>
        <a:lstStyle/>
        <a:p>
          <a:r>
            <a:rPr lang="en-US" sz="2000"/>
            <a:t>You have predefined tasks per day</a:t>
          </a:r>
          <a:endParaRPr lang="en-US" sz="2000" dirty="0"/>
        </a:p>
      </dgm:t>
    </dgm:pt>
    <dgm:pt modelId="{B778D891-271D-48D7-B16A-83BA12367207}" type="parTrans" cxnId="{7FB1BB23-5021-440A-A672-ED4B1F3FA436}">
      <dgm:prSet/>
      <dgm:spPr/>
      <dgm:t>
        <a:bodyPr/>
        <a:lstStyle/>
        <a:p>
          <a:endParaRPr lang="en-US" sz="2000"/>
        </a:p>
      </dgm:t>
    </dgm:pt>
    <dgm:pt modelId="{316A90C2-ED6D-42E6-8C5D-45402B31B118}" type="sibTrans" cxnId="{7FB1BB23-5021-440A-A672-ED4B1F3FA436}">
      <dgm:prSet/>
      <dgm:spPr/>
      <dgm:t>
        <a:bodyPr/>
        <a:lstStyle/>
        <a:p>
          <a:endParaRPr lang="en-US" sz="2000"/>
        </a:p>
      </dgm:t>
    </dgm:pt>
    <dgm:pt modelId="{C673FFB4-E438-49DB-B1C6-C8FEE3A3FCFE}">
      <dgm:prSet custT="1"/>
      <dgm:spPr/>
      <dgm:t>
        <a:bodyPr/>
        <a:lstStyle/>
        <a:p>
          <a:r>
            <a:rPr lang="en-US" sz="2000"/>
            <a:t>You will be divided in pairs (pair programming)</a:t>
          </a:r>
        </a:p>
      </dgm:t>
    </dgm:pt>
    <dgm:pt modelId="{760D28CA-F994-435F-A9D3-982736C505ED}" type="parTrans" cxnId="{44B65B2C-AF6F-4B2F-B011-9B58A7845329}">
      <dgm:prSet/>
      <dgm:spPr/>
      <dgm:t>
        <a:bodyPr/>
        <a:lstStyle/>
        <a:p>
          <a:endParaRPr lang="en-US" sz="2000"/>
        </a:p>
      </dgm:t>
    </dgm:pt>
    <dgm:pt modelId="{EB4366D1-7BC7-4579-A4CA-0AA37E8DB8C9}" type="sibTrans" cxnId="{44B65B2C-AF6F-4B2F-B011-9B58A7845329}">
      <dgm:prSet/>
      <dgm:spPr/>
      <dgm:t>
        <a:bodyPr/>
        <a:lstStyle/>
        <a:p>
          <a:endParaRPr lang="en-US" sz="2000"/>
        </a:p>
      </dgm:t>
    </dgm:pt>
    <dgm:pt modelId="{DB0EFB65-96E5-4730-93EB-92C7C8BFE2A8}">
      <dgm:prSet custT="1"/>
      <dgm:spPr/>
      <dgm:t>
        <a:bodyPr/>
        <a:lstStyle/>
        <a:p>
          <a:r>
            <a:rPr lang="en-US" sz="2000"/>
            <a:t>We provide the tasks’ solutions by the end of each day</a:t>
          </a:r>
        </a:p>
      </dgm:t>
    </dgm:pt>
    <dgm:pt modelId="{4D7B305A-F5DF-4D49-95CD-7B76B0A85713}" type="parTrans" cxnId="{D36B86D3-0C51-4725-848E-6FB628F04B5B}">
      <dgm:prSet/>
      <dgm:spPr/>
      <dgm:t>
        <a:bodyPr/>
        <a:lstStyle/>
        <a:p>
          <a:endParaRPr lang="en-US" sz="2000"/>
        </a:p>
      </dgm:t>
    </dgm:pt>
    <dgm:pt modelId="{C9AC728D-6E67-40EA-8A7E-1C0919C458F5}" type="sibTrans" cxnId="{D36B86D3-0C51-4725-848E-6FB628F04B5B}">
      <dgm:prSet/>
      <dgm:spPr/>
      <dgm:t>
        <a:bodyPr/>
        <a:lstStyle/>
        <a:p>
          <a:endParaRPr lang="en-US" sz="2000"/>
        </a:p>
      </dgm:t>
    </dgm:pt>
    <dgm:pt modelId="{73D5E64E-C522-4207-8E89-3EE6C0CFA399}">
      <dgm:prSet custT="1"/>
      <dgm:spPr/>
      <dgm:t>
        <a:bodyPr/>
        <a:lstStyle/>
        <a:p>
          <a:r>
            <a:rPr lang="en-US" sz="2000"/>
            <a:t>On Friday you will be expected to produce a final report</a:t>
          </a:r>
        </a:p>
      </dgm:t>
    </dgm:pt>
    <dgm:pt modelId="{C2ACB4CF-DB76-4287-A9CD-C905A9EF08C2}" type="parTrans" cxnId="{1306F8A4-7E8B-4FCA-AB3E-D851D616572A}">
      <dgm:prSet/>
      <dgm:spPr/>
      <dgm:t>
        <a:bodyPr/>
        <a:lstStyle/>
        <a:p>
          <a:endParaRPr lang="en-US" sz="2000"/>
        </a:p>
      </dgm:t>
    </dgm:pt>
    <dgm:pt modelId="{83976B51-8E6F-4625-98D1-DE731DD68648}" type="sibTrans" cxnId="{1306F8A4-7E8B-4FCA-AB3E-D851D616572A}">
      <dgm:prSet/>
      <dgm:spPr/>
      <dgm:t>
        <a:bodyPr/>
        <a:lstStyle/>
        <a:p>
          <a:endParaRPr lang="en-US" sz="2000"/>
        </a:p>
      </dgm:t>
    </dgm:pt>
    <dgm:pt modelId="{32A14B76-F2C0-4272-B1A0-ED9288DA963B}" type="pres">
      <dgm:prSet presAssocID="{55C7D1C2-D47B-4CCB-B353-0FE7B07DA5FF}" presName="vert0" presStyleCnt="0">
        <dgm:presLayoutVars>
          <dgm:dir/>
          <dgm:animOne val="branch"/>
          <dgm:animLvl val="lvl"/>
        </dgm:presLayoutVars>
      </dgm:prSet>
      <dgm:spPr/>
    </dgm:pt>
    <dgm:pt modelId="{047DA48A-6CA4-4B19-A60B-4B3A33048051}" type="pres">
      <dgm:prSet presAssocID="{D01FA8D2-D238-41B8-97B8-30197F147780}" presName="thickLine" presStyleLbl="alignNode1" presStyleIdx="0" presStyleCnt="7"/>
      <dgm:spPr/>
    </dgm:pt>
    <dgm:pt modelId="{7AF5B8C5-5142-4C2B-BF7E-6470CABB2F73}" type="pres">
      <dgm:prSet presAssocID="{D01FA8D2-D238-41B8-97B8-30197F147780}" presName="horz1" presStyleCnt="0"/>
      <dgm:spPr/>
    </dgm:pt>
    <dgm:pt modelId="{32B90590-E562-4E2A-B8C2-28F5BC486E16}" type="pres">
      <dgm:prSet presAssocID="{D01FA8D2-D238-41B8-97B8-30197F147780}" presName="tx1" presStyleLbl="revTx" presStyleIdx="0" presStyleCnt="7"/>
      <dgm:spPr/>
    </dgm:pt>
    <dgm:pt modelId="{F78AF5AB-007B-47E7-8B79-FB667C7DA314}" type="pres">
      <dgm:prSet presAssocID="{D01FA8D2-D238-41B8-97B8-30197F147780}" presName="vert1" presStyleCnt="0"/>
      <dgm:spPr/>
    </dgm:pt>
    <dgm:pt modelId="{5B674D0A-011F-47CE-B707-04C360498EBE}" type="pres">
      <dgm:prSet presAssocID="{C688A2E9-EFFB-42D9-8805-6386D50D1B87}" presName="thickLine" presStyleLbl="alignNode1" presStyleIdx="1" presStyleCnt="7"/>
      <dgm:spPr/>
    </dgm:pt>
    <dgm:pt modelId="{7C2CB35C-8C7A-40E2-A37C-EE411EAD5261}" type="pres">
      <dgm:prSet presAssocID="{C688A2E9-EFFB-42D9-8805-6386D50D1B87}" presName="horz1" presStyleCnt="0"/>
      <dgm:spPr/>
    </dgm:pt>
    <dgm:pt modelId="{F1871FC4-6D85-48EA-BD36-CF0E39284510}" type="pres">
      <dgm:prSet presAssocID="{C688A2E9-EFFB-42D9-8805-6386D50D1B87}" presName="tx1" presStyleLbl="revTx" presStyleIdx="1" presStyleCnt="7"/>
      <dgm:spPr/>
    </dgm:pt>
    <dgm:pt modelId="{FC15AF0D-A020-4655-B82C-DC69FEDB76C3}" type="pres">
      <dgm:prSet presAssocID="{C688A2E9-EFFB-42D9-8805-6386D50D1B87}" presName="vert1" presStyleCnt="0"/>
      <dgm:spPr/>
    </dgm:pt>
    <dgm:pt modelId="{34319CED-81EC-4832-8BC6-97AB7E4733A9}" type="pres">
      <dgm:prSet presAssocID="{295BFC4C-3700-443F-BD52-B2A8E0C76D2C}" presName="thickLine" presStyleLbl="alignNode1" presStyleIdx="2" presStyleCnt="7"/>
      <dgm:spPr/>
    </dgm:pt>
    <dgm:pt modelId="{21B8E08F-88BB-4114-9666-471B80D2D7D5}" type="pres">
      <dgm:prSet presAssocID="{295BFC4C-3700-443F-BD52-B2A8E0C76D2C}" presName="horz1" presStyleCnt="0"/>
      <dgm:spPr/>
    </dgm:pt>
    <dgm:pt modelId="{F89238A1-11AB-4863-BBDE-AD8BFE6D165A}" type="pres">
      <dgm:prSet presAssocID="{295BFC4C-3700-443F-BD52-B2A8E0C76D2C}" presName="tx1" presStyleLbl="revTx" presStyleIdx="2" presStyleCnt="7"/>
      <dgm:spPr/>
    </dgm:pt>
    <dgm:pt modelId="{CABBFB06-CC88-4138-ACB1-7BB436FAAB59}" type="pres">
      <dgm:prSet presAssocID="{295BFC4C-3700-443F-BD52-B2A8E0C76D2C}" presName="vert1" presStyleCnt="0"/>
      <dgm:spPr/>
    </dgm:pt>
    <dgm:pt modelId="{1CF72D8C-2B20-44F3-9071-B09F435A4187}" type="pres">
      <dgm:prSet presAssocID="{9CB67529-8C4C-43BD-A0F5-D548881BF72B}" presName="thickLine" presStyleLbl="alignNode1" presStyleIdx="3" presStyleCnt="7"/>
      <dgm:spPr/>
    </dgm:pt>
    <dgm:pt modelId="{04E9E44F-6FC4-4343-8A03-E9136C5D19E5}" type="pres">
      <dgm:prSet presAssocID="{9CB67529-8C4C-43BD-A0F5-D548881BF72B}" presName="horz1" presStyleCnt="0"/>
      <dgm:spPr/>
    </dgm:pt>
    <dgm:pt modelId="{43C35A68-A0E3-41CD-9862-B93B151CE8D1}" type="pres">
      <dgm:prSet presAssocID="{9CB67529-8C4C-43BD-A0F5-D548881BF72B}" presName="tx1" presStyleLbl="revTx" presStyleIdx="3" presStyleCnt="7"/>
      <dgm:spPr/>
    </dgm:pt>
    <dgm:pt modelId="{6A657D82-1313-47EB-91C1-B6400E85832F}" type="pres">
      <dgm:prSet presAssocID="{9CB67529-8C4C-43BD-A0F5-D548881BF72B}" presName="vert1" presStyleCnt="0"/>
      <dgm:spPr/>
    </dgm:pt>
    <dgm:pt modelId="{FB4605D6-28BF-44BD-A1E1-106F79DB9D70}" type="pres">
      <dgm:prSet presAssocID="{C673FFB4-E438-49DB-B1C6-C8FEE3A3FCFE}" presName="thickLine" presStyleLbl="alignNode1" presStyleIdx="4" presStyleCnt="7"/>
      <dgm:spPr/>
    </dgm:pt>
    <dgm:pt modelId="{E89AF541-6045-4843-A26B-59B5E9BA585C}" type="pres">
      <dgm:prSet presAssocID="{C673FFB4-E438-49DB-B1C6-C8FEE3A3FCFE}" presName="horz1" presStyleCnt="0"/>
      <dgm:spPr/>
    </dgm:pt>
    <dgm:pt modelId="{65514185-6012-48CE-AD56-F6F86F95277A}" type="pres">
      <dgm:prSet presAssocID="{C673FFB4-E438-49DB-B1C6-C8FEE3A3FCFE}" presName="tx1" presStyleLbl="revTx" presStyleIdx="4" presStyleCnt="7"/>
      <dgm:spPr/>
    </dgm:pt>
    <dgm:pt modelId="{FB693B39-B9C3-4BF6-9CDF-C8ADEC7FD5D3}" type="pres">
      <dgm:prSet presAssocID="{C673FFB4-E438-49DB-B1C6-C8FEE3A3FCFE}" presName="vert1" presStyleCnt="0"/>
      <dgm:spPr/>
    </dgm:pt>
    <dgm:pt modelId="{C7F58424-8A3A-425E-8088-EED08BD595D6}" type="pres">
      <dgm:prSet presAssocID="{DB0EFB65-96E5-4730-93EB-92C7C8BFE2A8}" presName="thickLine" presStyleLbl="alignNode1" presStyleIdx="5" presStyleCnt="7"/>
      <dgm:spPr/>
    </dgm:pt>
    <dgm:pt modelId="{A5AB17FB-8DD2-49D4-8F79-6799520E2D05}" type="pres">
      <dgm:prSet presAssocID="{DB0EFB65-96E5-4730-93EB-92C7C8BFE2A8}" presName="horz1" presStyleCnt="0"/>
      <dgm:spPr/>
    </dgm:pt>
    <dgm:pt modelId="{5C493104-FA72-4422-BB47-FEF9EE45A895}" type="pres">
      <dgm:prSet presAssocID="{DB0EFB65-96E5-4730-93EB-92C7C8BFE2A8}" presName="tx1" presStyleLbl="revTx" presStyleIdx="5" presStyleCnt="7"/>
      <dgm:spPr/>
    </dgm:pt>
    <dgm:pt modelId="{8843AE57-BC7A-494C-A938-DCFF8CE4BA8F}" type="pres">
      <dgm:prSet presAssocID="{DB0EFB65-96E5-4730-93EB-92C7C8BFE2A8}" presName="vert1" presStyleCnt="0"/>
      <dgm:spPr/>
    </dgm:pt>
    <dgm:pt modelId="{976D7072-09A7-4D07-9168-0B4551294C86}" type="pres">
      <dgm:prSet presAssocID="{73D5E64E-C522-4207-8E89-3EE6C0CFA399}" presName="thickLine" presStyleLbl="alignNode1" presStyleIdx="6" presStyleCnt="7"/>
      <dgm:spPr/>
    </dgm:pt>
    <dgm:pt modelId="{9A4F4D50-6469-4D33-B28A-A3A8379688C1}" type="pres">
      <dgm:prSet presAssocID="{73D5E64E-C522-4207-8E89-3EE6C0CFA399}" presName="horz1" presStyleCnt="0"/>
      <dgm:spPr/>
    </dgm:pt>
    <dgm:pt modelId="{E9A94E3E-C6DD-42E8-B4EE-7BE9679FA8A4}" type="pres">
      <dgm:prSet presAssocID="{73D5E64E-C522-4207-8E89-3EE6C0CFA399}" presName="tx1" presStyleLbl="revTx" presStyleIdx="6" presStyleCnt="7"/>
      <dgm:spPr/>
    </dgm:pt>
    <dgm:pt modelId="{455A4AA2-36E4-40CE-8B9B-71EB514A8EE5}" type="pres">
      <dgm:prSet presAssocID="{73D5E64E-C522-4207-8E89-3EE6C0CFA399}" presName="vert1" presStyleCnt="0"/>
      <dgm:spPr/>
    </dgm:pt>
  </dgm:ptLst>
  <dgm:cxnLst>
    <dgm:cxn modelId="{82568D14-035F-43B7-AEDB-63C8F0E7AB71}" type="presOf" srcId="{73D5E64E-C522-4207-8E89-3EE6C0CFA399}" destId="{E9A94E3E-C6DD-42E8-B4EE-7BE9679FA8A4}" srcOrd="0" destOrd="0" presId="urn:microsoft.com/office/officeart/2008/layout/LinedList"/>
    <dgm:cxn modelId="{7FB1BB23-5021-440A-A672-ED4B1F3FA436}" srcId="{55C7D1C2-D47B-4CCB-B353-0FE7B07DA5FF}" destId="{9CB67529-8C4C-43BD-A0F5-D548881BF72B}" srcOrd="3" destOrd="0" parTransId="{B778D891-271D-48D7-B16A-83BA12367207}" sibTransId="{316A90C2-ED6D-42E6-8C5D-45402B31B118}"/>
    <dgm:cxn modelId="{FE7B6F29-9E8E-4E86-8606-283D91ED8055}" type="presOf" srcId="{C688A2E9-EFFB-42D9-8805-6386D50D1B87}" destId="{F1871FC4-6D85-48EA-BD36-CF0E39284510}" srcOrd="0" destOrd="0" presId="urn:microsoft.com/office/officeart/2008/layout/LinedList"/>
    <dgm:cxn modelId="{44B65B2C-AF6F-4B2F-B011-9B58A7845329}" srcId="{55C7D1C2-D47B-4CCB-B353-0FE7B07DA5FF}" destId="{C673FFB4-E438-49DB-B1C6-C8FEE3A3FCFE}" srcOrd="4" destOrd="0" parTransId="{760D28CA-F994-435F-A9D3-982736C505ED}" sibTransId="{EB4366D1-7BC7-4579-A4CA-0AA37E8DB8C9}"/>
    <dgm:cxn modelId="{7D1E3C3B-627B-445A-89DB-A7CD395AD557}" srcId="{55C7D1C2-D47B-4CCB-B353-0FE7B07DA5FF}" destId="{295BFC4C-3700-443F-BD52-B2A8E0C76D2C}" srcOrd="2" destOrd="0" parTransId="{38E4FB13-0EEA-477B-9CF3-21D33F32BDD2}" sibTransId="{DF3904AD-C030-4191-B25B-30767C21A99A}"/>
    <dgm:cxn modelId="{35B4773D-472E-42AA-8F11-88BBA7EFB887}" type="presOf" srcId="{D01FA8D2-D238-41B8-97B8-30197F147780}" destId="{32B90590-E562-4E2A-B8C2-28F5BC486E16}" srcOrd="0" destOrd="0" presId="urn:microsoft.com/office/officeart/2008/layout/LinedList"/>
    <dgm:cxn modelId="{96DA0040-06C3-4200-8DF9-865498868147}" type="presOf" srcId="{295BFC4C-3700-443F-BD52-B2A8E0C76D2C}" destId="{F89238A1-11AB-4863-BBDE-AD8BFE6D165A}" srcOrd="0" destOrd="0" presId="urn:microsoft.com/office/officeart/2008/layout/LinedList"/>
    <dgm:cxn modelId="{DF04B141-3BE8-4FFB-B30D-4B845D5A71F5}" srcId="{55C7D1C2-D47B-4CCB-B353-0FE7B07DA5FF}" destId="{C688A2E9-EFFB-42D9-8805-6386D50D1B87}" srcOrd="1" destOrd="0" parTransId="{52729AA9-AA30-4354-AC02-ABC9077C0A31}" sibTransId="{CC4A1D35-28C2-41B4-9B9C-63B3746A39A4}"/>
    <dgm:cxn modelId="{1306F8A4-7E8B-4FCA-AB3E-D851D616572A}" srcId="{55C7D1C2-D47B-4CCB-B353-0FE7B07DA5FF}" destId="{73D5E64E-C522-4207-8E89-3EE6C0CFA399}" srcOrd="6" destOrd="0" parTransId="{C2ACB4CF-DB76-4287-A9CD-C905A9EF08C2}" sibTransId="{83976B51-8E6F-4625-98D1-DE731DD68648}"/>
    <dgm:cxn modelId="{B2CE0CAE-252B-444A-A417-A33A74526143}" srcId="{55C7D1C2-D47B-4CCB-B353-0FE7B07DA5FF}" destId="{D01FA8D2-D238-41B8-97B8-30197F147780}" srcOrd="0" destOrd="0" parTransId="{80C553C9-CB52-4B36-9C1E-75BD259CDF31}" sibTransId="{43884983-800A-4E2B-B2E4-3F84A36D4E77}"/>
    <dgm:cxn modelId="{B3A42BC4-6C1C-4CC5-802B-FDF11C20398F}" type="presOf" srcId="{DB0EFB65-96E5-4730-93EB-92C7C8BFE2A8}" destId="{5C493104-FA72-4422-BB47-FEF9EE45A895}" srcOrd="0" destOrd="0" presId="urn:microsoft.com/office/officeart/2008/layout/LinedList"/>
    <dgm:cxn modelId="{E1F005CE-6DEC-4829-B169-CE024B686FA9}" type="presOf" srcId="{C673FFB4-E438-49DB-B1C6-C8FEE3A3FCFE}" destId="{65514185-6012-48CE-AD56-F6F86F95277A}" srcOrd="0" destOrd="0" presId="urn:microsoft.com/office/officeart/2008/layout/LinedList"/>
    <dgm:cxn modelId="{D36B86D3-0C51-4725-848E-6FB628F04B5B}" srcId="{55C7D1C2-D47B-4CCB-B353-0FE7B07DA5FF}" destId="{DB0EFB65-96E5-4730-93EB-92C7C8BFE2A8}" srcOrd="5" destOrd="0" parTransId="{4D7B305A-F5DF-4D49-95CD-7B76B0A85713}" sibTransId="{C9AC728D-6E67-40EA-8A7E-1C0919C458F5}"/>
    <dgm:cxn modelId="{F8A2ECE4-D4EB-4CBB-9036-D37A67D3D89F}" type="presOf" srcId="{9CB67529-8C4C-43BD-A0F5-D548881BF72B}" destId="{43C35A68-A0E3-41CD-9862-B93B151CE8D1}" srcOrd="0" destOrd="0" presId="urn:microsoft.com/office/officeart/2008/layout/LinedList"/>
    <dgm:cxn modelId="{2FB2A2E8-F52D-4CE5-A8DE-7EC1597A3728}" type="presOf" srcId="{55C7D1C2-D47B-4CCB-B353-0FE7B07DA5FF}" destId="{32A14B76-F2C0-4272-B1A0-ED9288DA963B}" srcOrd="0" destOrd="0" presId="urn:microsoft.com/office/officeart/2008/layout/LinedList"/>
    <dgm:cxn modelId="{73A4CA1F-37EE-4258-93DA-9E6CB4D6B988}" type="presParOf" srcId="{32A14B76-F2C0-4272-B1A0-ED9288DA963B}" destId="{047DA48A-6CA4-4B19-A60B-4B3A33048051}" srcOrd="0" destOrd="0" presId="urn:microsoft.com/office/officeart/2008/layout/LinedList"/>
    <dgm:cxn modelId="{C310D4E3-6933-42A4-9729-0A0B126B779D}" type="presParOf" srcId="{32A14B76-F2C0-4272-B1A0-ED9288DA963B}" destId="{7AF5B8C5-5142-4C2B-BF7E-6470CABB2F73}" srcOrd="1" destOrd="0" presId="urn:microsoft.com/office/officeart/2008/layout/LinedList"/>
    <dgm:cxn modelId="{C4BD8534-4538-4DF7-8CA6-96F303858C0F}" type="presParOf" srcId="{7AF5B8C5-5142-4C2B-BF7E-6470CABB2F73}" destId="{32B90590-E562-4E2A-B8C2-28F5BC486E16}" srcOrd="0" destOrd="0" presId="urn:microsoft.com/office/officeart/2008/layout/LinedList"/>
    <dgm:cxn modelId="{758D3369-642C-4977-91C5-BDC2994CE6C8}" type="presParOf" srcId="{7AF5B8C5-5142-4C2B-BF7E-6470CABB2F73}" destId="{F78AF5AB-007B-47E7-8B79-FB667C7DA314}" srcOrd="1" destOrd="0" presId="urn:microsoft.com/office/officeart/2008/layout/LinedList"/>
    <dgm:cxn modelId="{9BD649A6-A33D-400E-BCA6-3A39B3440690}" type="presParOf" srcId="{32A14B76-F2C0-4272-B1A0-ED9288DA963B}" destId="{5B674D0A-011F-47CE-B707-04C360498EBE}" srcOrd="2" destOrd="0" presId="urn:microsoft.com/office/officeart/2008/layout/LinedList"/>
    <dgm:cxn modelId="{A924E52F-483C-4719-86DA-32ACC41574D7}" type="presParOf" srcId="{32A14B76-F2C0-4272-B1A0-ED9288DA963B}" destId="{7C2CB35C-8C7A-40E2-A37C-EE411EAD5261}" srcOrd="3" destOrd="0" presId="urn:microsoft.com/office/officeart/2008/layout/LinedList"/>
    <dgm:cxn modelId="{BFC70EDE-A135-4E86-9D0F-8CD014101655}" type="presParOf" srcId="{7C2CB35C-8C7A-40E2-A37C-EE411EAD5261}" destId="{F1871FC4-6D85-48EA-BD36-CF0E39284510}" srcOrd="0" destOrd="0" presId="urn:microsoft.com/office/officeart/2008/layout/LinedList"/>
    <dgm:cxn modelId="{F6B52D1E-4B15-4454-B530-E20788D94861}" type="presParOf" srcId="{7C2CB35C-8C7A-40E2-A37C-EE411EAD5261}" destId="{FC15AF0D-A020-4655-B82C-DC69FEDB76C3}" srcOrd="1" destOrd="0" presId="urn:microsoft.com/office/officeart/2008/layout/LinedList"/>
    <dgm:cxn modelId="{83DB52A0-CD08-4E9A-978A-08F52A4F94F9}" type="presParOf" srcId="{32A14B76-F2C0-4272-B1A0-ED9288DA963B}" destId="{34319CED-81EC-4832-8BC6-97AB7E4733A9}" srcOrd="4" destOrd="0" presId="urn:microsoft.com/office/officeart/2008/layout/LinedList"/>
    <dgm:cxn modelId="{9BD857FD-568B-4CAB-B61D-337F0A8BCEC5}" type="presParOf" srcId="{32A14B76-F2C0-4272-B1A0-ED9288DA963B}" destId="{21B8E08F-88BB-4114-9666-471B80D2D7D5}" srcOrd="5" destOrd="0" presId="urn:microsoft.com/office/officeart/2008/layout/LinedList"/>
    <dgm:cxn modelId="{794FA68B-71EC-4B40-AF32-E91BCC44E033}" type="presParOf" srcId="{21B8E08F-88BB-4114-9666-471B80D2D7D5}" destId="{F89238A1-11AB-4863-BBDE-AD8BFE6D165A}" srcOrd="0" destOrd="0" presId="urn:microsoft.com/office/officeart/2008/layout/LinedList"/>
    <dgm:cxn modelId="{F35DDEA0-A6C1-4290-BBC7-9EF648BDAF14}" type="presParOf" srcId="{21B8E08F-88BB-4114-9666-471B80D2D7D5}" destId="{CABBFB06-CC88-4138-ACB1-7BB436FAAB59}" srcOrd="1" destOrd="0" presId="urn:microsoft.com/office/officeart/2008/layout/LinedList"/>
    <dgm:cxn modelId="{A166A168-7270-42CF-A62B-7D7A0A5B20CE}" type="presParOf" srcId="{32A14B76-F2C0-4272-B1A0-ED9288DA963B}" destId="{1CF72D8C-2B20-44F3-9071-B09F435A4187}" srcOrd="6" destOrd="0" presId="urn:microsoft.com/office/officeart/2008/layout/LinedList"/>
    <dgm:cxn modelId="{9C425FC9-A8D3-413F-BB24-440B3A910070}" type="presParOf" srcId="{32A14B76-F2C0-4272-B1A0-ED9288DA963B}" destId="{04E9E44F-6FC4-4343-8A03-E9136C5D19E5}" srcOrd="7" destOrd="0" presId="urn:microsoft.com/office/officeart/2008/layout/LinedList"/>
    <dgm:cxn modelId="{89F00D6D-EF13-4A4D-A50F-1CB4C5EF7C06}" type="presParOf" srcId="{04E9E44F-6FC4-4343-8A03-E9136C5D19E5}" destId="{43C35A68-A0E3-41CD-9862-B93B151CE8D1}" srcOrd="0" destOrd="0" presId="urn:microsoft.com/office/officeart/2008/layout/LinedList"/>
    <dgm:cxn modelId="{1C17A733-7C29-4A25-9C18-FD3CE80E9CCE}" type="presParOf" srcId="{04E9E44F-6FC4-4343-8A03-E9136C5D19E5}" destId="{6A657D82-1313-47EB-91C1-B6400E85832F}" srcOrd="1" destOrd="0" presId="urn:microsoft.com/office/officeart/2008/layout/LinedList"/>
    <dgm:cxn modelId="{8B4C3B8E-27DE-4F52-923A-E0DF95668FB8}" type="presParOf" srcId="{32A14B76-F2C0-4272-B1A0-ED9288DA963B}" destId="{FB4605D6-28BF-44BD-A1E1-106F79DB9D70}" srcOrd="8" destOrd="0" presId="urn:microsoft.com/office/officeart/2008/layout/LinedList"/>
    <dgm:cxn modelId="{A3AB5EA4-6A94-4314-A97E-57FAAE125391}" type="presParOf" srcId="{32A14B76-F2C0-4272-B1A0-ED9288DA963B}" destId="{E89AF541-6045-4843-A26B-59B5E9BA585C}" srcOrd="9" destOrd="0" presId="urn:microsoft.com/office/officeart/2008/layout/LinedList"/>
    <dgm:cxn modelId="{A9BF79AE-BD5F-4ECA-8CE9-7817ABF59E8F}" type="presParOf" srcId="{E89AF541-6045-4843-A26B-59B5E9BA585C}" destId="{65514185-6012-48CE-AD56-F6F86F95277A}" srcOrd="0" destOrd="0" presId="urn:microsoft.com/office/officeart/2008/layout/LinedList"/>
    <dgm:cxn modelId="{0E9C503A-04BE-4EB5-8B1D-4B08140D0F28}" type="presParOf" srcId="{E89AF541-6045-4843-A26B-59B5E9BA585C}" destId="{FB693B39-B9C3-4BF6-9CDF-C8ADEC7FD5D3}" srcOrd="1" destOrd="0" presId="urn:microsoft.com/office/officeart/2008/layout/LinedList"/>
    <dgm:cxn modelId="{5AEF0E8B-C458-49B1-BED8-27440B5CC2A0}" type="presParOf" srcId="{32A14B76-F2C0-4272-B1A0-ED9288DA963B}" destId="{C7F58424-8A3A-425E-8088-EED08BD595D6}" srcOrd="10" destOrd="0" presId="urn:microsoft.com/office/officeart/2008/layout/LinedList"/>
    <dgm:cxn modelId="{206FB4CD-FCEA-49B7-8BAC-942F91DB2F5E}" type="presParOf" srcId="{32A14B76-F2C0-4272-B1A0-ED9288DA963B}" destId="{A5AB17FB-8DD2-49D4-8F79-6799520E2D05}" srcOrd="11" destOrd="0" presId="urn:microsoft.com/office/officeart/2008/layout/LinedList"/>
    <dgm:cxn modelId="{08547C00-96DF-4BC1-BEE5-57BA48F6AD2C}" type="presParOf" srcId="{A5AB17FB-8DD2-49D4-8F79-6799520E2D05}" destId="{5C493104-FA72-4422-BB47-FEF9EE45A895}" srcOrd="0" destOrd="0" presId="urn:microsoft.com/office/officeart/2008/layout/LinedList"/>
    <dgm:cxn modelId="{290299B4-CC45-48EB-A87A-9650C0DD9C27}" type="presParOf" srcId="{A5AB17FB-8DD2-49D4-8F79-6799520E2D05}" destId="{8843AE57-BC7A-494C-A938-DCFF8CE4BA8F}" srcOrd="1" destOrd="0" presId="urn:microsoft.com/office/officeart/2008/layout/LinedList"/>
    <dgm:cxn modelId="{C58E85B3-CEE5-4E3E-A963-5164F74C321A}" type="presParOf" srcId="{32A14B76-F2C0-4272-B1A0-ED9288DA963B}" destId="{976D7072-09A7-4D07-9168-0B4551294C86}" srcOrd="12" destOrd="0" presId="urn:microsoft.com/office/officeart/2008/layout/LinedList"/>
    <dgm:cxn modelId="{5F57B701-18CF-4194-B4E0-651A857668ED}" type="presParOf" srcId="{32A14B76-F2C0-4272-B1A0-ED9288DA963B}" destId="{9A4F4D50-6469-4D33-B28A-A3A8379688C1}" srcOrd="13" destOrd="0" presId="urn:microsoft.com/office/officeart/2008/layout/LinedList"/>
    <dgm:cxn modelId="{7F942FAD-676E-45DD-8B9D-754200554C91}" type="presParOf" srcId="{9A4F4D50-6469-4D33-B28A-A3A8379688C1}" destId="{E9A94E3E-C6DD-42E8-B4EE-7BE9679FA8A4}" srcOrd="0" destOrd="0" presId="urn:microsoft.com/office/officeart/2008/layout/LinedList"/>
    <dgm:cxn modelId="{3C656CD3-D60A-434C-B13A-71A6EFCD80EA}" type="presParOf" srcId="{9A4F4D50-6469-4D33-B28A-A3A8379688C1}" destId="{455A4AA2-36E4-40CE-8B9B-71EB514A8EE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0ADF1-15AD-4991-9C41-F7E287C1481A}">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7B9F89-F6C5-457C-8A54-3B9CCCCA2E59}">
      <dsp:nvSpPr>
        <dsp:cNvPr id="0" name=""/>
        <dsp:cNvSpPr/>
      </dsp:nvSpPr>
      <dsp:spPr>
        <a:xfrm>
          <a:off x="0" y="0"/>
          <a:ext cx="6900512" cy="553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The team:</a:t>
          </a:r>
        </a:p>
      </dsp:txBody>
      <dsp:txXfrm>
        <a:off x="0" y="0"/>
        <a:ext cx="6900512" cy="5536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DA48A-6CA4-4B19-A60B-4B3A33048051}">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90590-E562-4E2A-B8C2-28F5BC486E16}">
      <dsp:nvSpPr>
        <dsp:cNvPr id="0" name=""/>
        <dsp:cNvSpPr/>
      </dsp:nvSpPr>
      <dsp:spPr>
        <a:xfrm>
          <a:off x="0" y="675"/>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Week-long course (approx. 6:30h per day)</a:t>
          </a:r>
        </a:p>
      </dsp:txBody>
      <dsp:txXfrm>
        <a:off x="0" y="675"/>
        <a:ext cx="6900512" cy="790684"/>
      </dsp:txXfrm>
    </dsp:sp>
    <dsp:sp modelId="{5B674D0A-011F-47CE-B707-04C360498EBE}">
      <dsp:nvSpPr>
        <dsp:cNvPr id="0" name=""/>
        <dsp:cNvSpPr/>
      </dsp:nvSpPr>
      <dsp:spPr>
        <a:xfrm>
          <a:off x="0" y="791359"/>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71FC4-6D85-48EA-BD36-CF0E39284510}">
      <dsp:nvSpPr>
        <dsp:cNvPr id="0" name=""/>
        <dsp:cNvSpPr/>
      </dsp:nvSpPr>
      <dsp:spPr>
        <a:xfrm>
          <a:off x="0" y="791359"/>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We start each day with a Q&amp;A / Recap (approx. 30 min)</a:t>
          </a:r>
        </a:p>
      </dsp:txBody>
      <dsp:txXfrm>
        <a:off x="0" y="791359"/>
        <a:ext cx="6900512" cy="790684"/>
      </dsp:txXfrm>
    </dsp:sp>
    <dsp:sp modelId="{34319CED-81EC-4832-8BC6-97AB7E4733A9}">
      <dsp:nvSpPr>
        <dsp:cNvPr id="0" name=""/>
        <dsp:cNvSpPr/>
      </dsp:nvSpPr>
      <dsp:spPr>
        <a:xfrm>
          <a:off x="0" y="1582044"/>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238A1-11AB-4863-BBDE-AD8BFE6D165A}">
      <dsp:nvSpPr>
        <dsp:cNvPr id="0" name=""/>
        <dsp:cNvSpPr/>
      </dsp:nvSpPr>
      <dsp:spPr>
        <a:xfrm>
          <a:off x="0" y="1582044"/>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We will provide you with some math and programming (Python) revision</a:t>
          </a:r>
        </a:p>
      </dsp:txBody>
      <dsp:txXfrm>
        <a:off x="0" y="1582044"/>
        <a:ext cx="6900512" cy="790684"/>
      </dsp:txXfrm>
    </dsp:sp>
    <dsp:sp modelId="{1CF72D8C-2B20-44F3-9071-B09F435A4187}">
      <dsp:nvSpPr>
        <dsp:cNvPr id="0" name=""/>
        <dsp:cNvSpPr/>
      </dsp:nvSpPr>
      <dsp:spPr>
        <a:xfrm>
          <a:off x="0" y="2372728"/>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35A68-A0E3-41CD-9862-B93B151CE8D1}">
      <dsp:nvSpPr>
        <dsp:cNvPr id="0" name=""/>
        <dsp:cNvSpPr/>
      </dsp:nvSpPr>
      <dsp:spPr>
        <a:xfrm>
          <a:off x="0" y="2372728"/>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You have predefined tasks per day</a:t>
          </a:r>
          <a:endParaRPr lang="en-US" sz="2000" kern="1200" dirty="0"/>
        </a:p>
      </dsp:txBody>
      <dsp:txXfrm>
        <a:off x="0" y="2372728"/>
        <a:ext cx="6900512" cy="790684"/>
      </dsp:txXfrm>
    </dsp:sp>
    <dsp:sp modelId="{FB4605D6-28BF-44BD-A1E1-106F79DB9D70}">
      <dsp:nvSpPr>
        <dsp:cNvPr id="0" name=""/>
        <dsp:cNvSpPr/>
      </dsp:nvSpPr>
      <dsp:spPr>
        <a:xfrm>
          <a:off x="0" y="3163412"/>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14185-6012-48CE-AD56-F6F86F95277A}">
      <dsp:nvSpPr>
        <dsp:cNvPr id="0" name=""/>
        <dsp:cNvSpPr/>
      </dsp:nvSpPr>
      <dsp:spPr>
        <a:xfrm>
          <a:off x="0" y="3163412"/>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You will be divided in pairs (pair programming)</a:t>
          </a:r>
        </a:p>
      </dsp:txBody>
      <dsp:txXfrm>
        <a:off x="0" y="3163412"/>
        <a:ext cx="6900512" cy="790684"/>
      </dsp:txXfrm>
    </dsp:sp>
    <dsp:sp modelId="{C7F58424-8A3A-425E-8088-EED08BD595D6}">
      <dsp:nvSpPr>
        <dsp:cNvPr id="0" name=""/>
        <dsp:cNvSpPr/>
      </dsp:nvSpPr>
      <dsp:spPr>
        <a:xfrm>
          <a:off x="0" y="3954096"/>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493104-FA72-4422-BB47-FEF9EE45A895}">
      <dsp:nvSpPr>
        <dsp:cNvPr id="0" name=""/>
        <dsp:cNvSpPr/>
      </dsp:nvSpPr>
      <dsp:spPr>
        <a:xfrm>
          <a:off x="0" y="3954096"/>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We provide the tasks’ solutions by the end of each day</a:t>
          </a:r>
        </a:p>
      </dsp:txBody>
      <dsp:txXfrm>
        <a:off x="0" y="3954096"/>
        <a:ext cx="6900512" cy="790684"/>
      </dsp:txXfrm>
    </dsp:sp>
    <dsp:sp modelId="{976D7072-09A7-4D07-9168-0B4551294C86}">
      <dsp:nvSpPr>
        <dsp:cNvPr id="0" name=""/>
        <dsp:cNvSpPr/>
      </dsp:nvSpPr>
      <dsp:spPr>
        <a:xfrm>
          <a:off x="0" y="47447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94E3E-C6DD-42E8-B4EE-7BE9679FA8A4}">
      <dsp:nvSpPr>
        <dsp:cNvPr id="0" name=""/>
        <dsp:cNvSpPr/>
      </dsp:nvSpPr>
      <dsp:spPr>
        <a:xfrm>
          <a:off x="0" y="4744781"/>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On Friday you will be expected to produce a final report</a:t>
          </a:r>
        </a:p>
      </dsp:txBody>
      <dsp:txXfrm>
        <a:off x="0" y="4744781"/>
        <a:ext cx="6900512" cy="79068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B5F85-A750-4D96-9896-DC12CFFC1FB9}"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47E1D-66E4-4ED3-B4E7-DB6129EF2D7B}" type="slidenum">
              <a:rPr lang="en-US" smtClean="0"/>
              <a:t>‹#›</a:t>
            </a:fld>
            <a:endParaRPr lang="en-US"/>
          </a:p>
        </p:txBody>
      </p:sp>
    </p:spTree>
    <p:extLst>
      <p:ext uri="{BB962C8B-B14F-4D97-AF65-F5344CB8AC3E}">
        <p14:creationId xmlns:p14="http://schemas.microsoft.com/office/powerpoint/2010/main" val="1608806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47E1D-66E4-4ED3-B4E7-DB6129EF2D7B}" type="slidenum">
              <a:rPr lang="en-US" smtClean="0"/>
              <a:t>2</a:t>
            </a:fld>
            <a:endParaRPr lang="en-US"/>
          </a:p>
        </p:txBody>
      </p:sp>
    </p:spTree>
    <p:extLst>
      <p:ext uri="{BB962C8B-B14F-4D97-AF65-F5344CB8AC3E}">
        <p14:creationId xmlns:p14="http://schemas.microsoft.com/office/powerpoint/2010/main" val="3274346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E781-1DBB-43CE-9368-8E10D23760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868B96-622F-4843-8B19-A93524ABF3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56B8A9-44A7-4565-AE00-F68CA99101A2}"/>
              </a:ext>
            </a:extLst>
          </p:cNvPr>
          <p:cNvSpPr>
            <a:spLocks noGrp="1"/>
          </p:cNvSpPr>
          <p:nvPr>
            <p:ph type="dt" sz="half" idx="10"/>
          </p:nvPr>
        </p:nvSpPr>
        <p:spPr/>
        <p:txBody>
          <a:bodyPr/>
          <a:lstStyle/>
          <a:p>
            <a:fld id="{F78AC49F-169F-481A-BE2D-DA7347BF04A8}" type="datetime1">
              <a:rPr lang="en-US" smtClean="0"/>
              <a:t>6/21/2021</a:t>
            </a:fld>
            <a:endParaRPr lang="en-US"/>
          </a:p>
        </p:txBody>
      </p:sp>
      <p:sp>
        <p:nvSpPr>
          <p:cNvPr id="5" name="Footer Placeholder 4">
            <a:extLst>
              <a:ext uri="{FF2B5EF4-FFF2-40B4-BE49-F238E27FC236}">
                <a16:creationId xmlns:a16="http://schemas.microsoft.com/office/drawing/2014/main" id="{8E317F70-D58A-4A28-8B70-DEBE9C6BEF09}"/>
              </a:ext>
            </a:extLst>
          </p:cNvPr>
          <p:cNvSpPr>
            <a:spLocks noGrp="1"/>
          </p:cNvSpPr>
          <p:nvPr>
            <p:ph type="ftr" sz="quarter" idx="11"/>
          </p:nvPr>
        </p:nvSpPr>
        <p:spPr/>
        <p:txBody>
          <a:bodyPr/>
          <a:lstStyle/>
          <a:p>
            <a:r>
              <a:rPr lang="en-US"/>
              <a:t>Computational Neuroscience Crash Course | July 2021</a:t>
            </a:r>
          </a:p>
        </p:txBody>
      </p:sp>
      <p:sp>
        <p:nvSpPr>
          <p:cNvPr id="6" name="Slide Number Placeholder 5">
            <a:extLst>
              <a:ext uri="{FF2B5EF4-FFF2-40B4-BE49-F238E27FC236}">
                <a16:creationId xmlns:a16="http://schemas.microsoft.com/office/drawing/2014/main" id="{54F696A7-358F-425F-B665-685D296C0D37}"/>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4095907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6974-C76A-4257-A89C-13C14ED6EE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0A70F-F2E3-4157-9399-112714CA6F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53914-8DEB-4E19-8469-8D05AE5099B2}"/>
              </a:ext>
            </a:extLst>
          </p:cNvPr>
          <p:cNvSpPr>
            <a:spLocks noGrp="1"/>
          </p:cNvSpPr>
          <p:nvPr>
            <p:ph type="dt" sz="half" idx="10"/>
          </p:nvPr>
        </p:nvSpPr>
        <p:spPr/>
        <p:txBody>
          <a:bodyPr/>
          <a:lstStyle/>
          <a:p>
            <a:fld id="{5D9FE2BF-11D3-4A74-BC67-07B5C598E14E}" type="datetime1">
              <a:rPr lang="en-US" smtClean="0"/>
              <a:t>6/21/2021</a:t>
            </a:fld>
            <a:endParaRPr lang="en-US"/>
          </a:p>
        </p:txBody>
      </p:sp>
      <p:sp>
        <p:nvSpPr>
          <p:cNvPr id="5" name="Footer Placeholder 4">
            <a:extLst>
              <a:ext uri="{FF2B5EF4-FFF2-40B4-BE49-F238E27FC236}">
                <a16:creationId xmlns:a16="http://schemas.microsoft.com/office/drawing/2014/main" id="{E9B13421-55A1-4391-8B2D-BE0EC68CB2BF}"/>
              </a:ext>
            </a:extLst>
          </p:cNvPr>
          <p:cNvSpPr>
            <a:spLocks noGrp="1"/>
          </p:cNvSpPr>
          <p:nvPr>
            <p:ph type="ftr" sz="quarter" idx="11"/>
          </p:nvPr>
        </p:nvSpPr>
        <p:spPr/>
        <p:txBody>
          <a:bodyPr/>
          <a:lstStyle/>
          <a:p>
            <a:r>
              <a:rPr lang="en-US"/>
              <a:t>Computational Neuroscience Crash Course | July 2021</a:t>
            </a:r>
          </a:p>
        </p:txBody>
      </p:sp>
      <p:sp>
        <p:nvSpPr>
          <p:cNvPr id="6" name="Slide Number Placeholder 5">
            <a:extLst>
              <a:ext uri="{FF2B5EF4-FFF2-40B4-BE49-F238E27FC236}">
                <a16:creationId xmlns:a16="http://schemas.microsoft.com/office/drawing/2014/main" id="{BC277079-6BFF-4671-8856-DFDC97BABE1A}"/>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2769501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A87CE0-7166-46E0-83BF-11BCBAD723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701768-D339-408D-9F87-32C55B7EE2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2FA1C4-EB28-4A01-8BA8-9B8F1276086D}"/>
              </a:ext>
            </a:extLst>
          </p:cNvPr>
          <p:cNvSpPr>
            <a:spLocks noGrp="1"/>
          </p:cNvSpPr>
          <p:nvPr>
            <p:ph type="dt" sz="half" idx="10"/>
          </p:nvPr>
        </p:nvSpPr>
        <p:spPr/>
        <p:txBody>
          <a:bodyPr/>
          <a:lstStyle/>
          <a:p>
            <a:fld id="{00E6DC51-0A51-402D-8EA6-6C2B1B6ADCC8}" type="datetime1">
              <a:rPr lang="en-US" smtClean="0"/>
              <a:t>6/21/2021</a:t>
            </a:fld>
            <a:endParaRPr lang="en-US"/>
          </a:p>
        </p:txBody>
      </p:sp>
      <p:sp>
        <p:nvSpPr>
          <p:cNvPr id="5" name="Footer Placeholder 4">
            <a:extLst>
              <a:ext uri="{FF2B5EF4-FFF2-40B4-BE49-F238E27FC236}">
                <a16:creationId xmlns:a16="http://schemas.microsoft.com/office/drawing/2014/main" id="{1DFB7545-629D-4DCC-BCDC-A4C6E9E0E987}"/>
              </a:ext>
            </a:extLst>
          </p:cNvPr>
          <p:cNvSpPr>
            <a:spLocks noGrp="1"/>
          </p:cNvSpPr>
          <p:nvPr>
            <p:ph type="ftr" sz="quarter" idx="11"/>
          </p:nvPr>
        </p:nvSpPr>
        <p:spPr/>
        <p:txBody>
          <a:bodyPr/>
          <a:lstStyle/>
          <a:p>
            <a:r>
              <a:rPr lang="en-US"/>
              <a:t>Computational Neuroscience Crash Course | July 2021</a:t>
            </a:r>
          </a:p>
        </p:txBody>
      </p:sp>
      <p:sp>
        <p:nvSpPr>
          <p:cNvPr id="6" name="Slide Number Placeholder 5">
            <a:extLst>
              <a:ext uri="{FF2B5EF4-FFF2-40B4-BE49-F238E27FC236}">
                <a16:creationId xmlns:a16="http://schemas.microsoft.com/office/drawing/2014/main" id="{BE3EFAD4-2A06-4EC3-9F94-8E623FAA2536}"/>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2818481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13C4-4F87-4347-BB37-0EFF6F39F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8B9926-CC0E-49CD-8C4E-7A6B6EE6DF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5BF19-E094-42DA-9DF2-D82DFE9166B0}"/>
              </a:ext>
            </a:extLst>
          </p:cNvPr>
          <p:cNvSpPr>
            <a:spLocks noGrp="1"/>
          </p:cNvSpPr>
          <p:nvPr>
            <p:ph type="dt" sz="half" idx="10"/>
          </p:nvPr>
        </p:nvSpPr>
        <p:spPr/>
        <p:txBody>
          <a:bodyPr/>
          <a:lstStyle/>
          <a:p>
            <a:fld id="{D2224901-352F-451F-B572-C9C364BAA4B7}" type="datetime1">
              <a:rPr lang="en-US" smtClean="0"/>
              <a:t>6/21/2021</a:t>
            </a:fld>
            <a:endParaRPr lang="en-US"/>
          </a:p>
        </p:txBody>
      </p:sp>
      <p:sp>
        <p:nvSpPr>
          <p:cNvPr id="5" name="Footer Placeholder 4">
            <a:extLst>
              <a:ext uri="{FF2B5EF4-FFF2-40B4-BE49-F238E27FC236}">
                <a16:creationId xmlns:a16="http://schemas.microsoft.com/office/drawing/2014/main" id="{B8F676D6-D3E1-410D-BB1B-156906DD9316}"/>
              </a:ext>
            </a:extLst>
          </p:cNvPr>
          <p:cNvSpPr>
            <a:spLocks noGrp="1"/>
          </p:cNvSpPr>
          <p:nvPr>
            <p:ph type="ftr" sz="quarter" idx="11"/>
          </p:nvPr>
        </p:nvSpPr>
        <p:spPr/>
        <p:txBody>
          <a:bodyPr/>
          <a:lstStyle/>
          <a:p>
            <a:r>
              <a:rPr lang="en-US"/>
              <a:t>Computational Neuroscience Crash Course | July 2021</a:t>
            </a:r>
          </a:p>
        </p:txBody>
      </p:sp>
      <p:sp>
        <p:nvSpPr>
          <p:cNvPr id="6" name="Slide Number Placeholder 5">
            <a:extLst>
              <a:ext uri="{FF2B5EF4-FFF2-40B4-BE49-F238E27FC236}">
                <a16:creationId xmlns:a16="http://schemas.microsoft.com/office/drawing/2014/main" id="{BE81A316-1B6C-40F5-82A9-4608506EB548}"/>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2788902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0C36-8176-45A6-8221-1509005746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1D03D7-7222-4DE2-B703-9D9749576E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5CFEF5-CCC7-465E-9468-2CD445DCFDDC}"/>
              </a:ext>
            </a:extLst>
          </p:cNvPr>
          <p:cNvSpPr>
            <a:spLocks noGrp="1"/>
          </p:cNvSpPr>
          <p:nvPr>
            <p:ph type="dt" sz="half" idx="10"/>
          </p:nvPr>
        </p:nvSpPr>
        <p:spPr/>
        <p:txBody>
          <a:bodyPr/>
          <a:lstStyle/>
          <a:p>
            <a:fld id="{131C44DA-2159-440C-A7C6-05135C9D0D8B}" type="datetime1">
              <a:rPr lang="en-US" smtClean="0"/>
              <a:t>6/21/2021</a:t>
            </a:fld>
            <a:endParaRPr lang="en-US"/>
          </a:p>
        </p:txBody>
      </p:sp>
      <p:sp>
        <p:nvSpPr>
          <p:cNvPr id="5" name="Footer Placeholder 4">
            <a:extLst>
              <a:ext uri="{FF2B5EF4-FFF2-40B4-BE49-F238E27FC236}">
                <a16:creationId xmlns:a16="http://schemas.microsoft.com/office/drawing/2014/main" id="{0DE3E4E9-23AA-4742-90C7-04F44FBDA575}"/>
              </a:ext>
            </a:extLst>
          </p:cNvPr>
          <p:cNvSpPr>
            <a:spLocks noGrp="1"/>
          </p:cNvSpPr>
          <p:nvPr>
            <p:ph type="ftr" sz="quarter" idx="11"/>
          </p:nvPr>
        </p:nvSpPr>
        <p:spPr/>
        <p:txBody>
          <a:bodyPr/>
          <a:lstStyle/>
          <a:p>
            <a:r>
              <a:rPr lang="en-US"/>
              <a:t>Computational Neuroscience Crash Course | July 2021</a:t>
            </a:r>
          </a:p>
        </p:txBody>
      </p:sp>
      <p:sp>
        <p:nvSpPr>
          <p:cNvPr id="6" name="Slide Number Placeholder 5">
            <a:extLst>
              <a:ext uri="{FF2B5EF4-FFF2-40B4-BE49-F238E27FC236}">
                <a16:creationId xmlns:a16="http://schemas.microsoft.com/office/drawing/2014/main" id="{63894F85-2A04-4935-A608-3066DDC153E3}"/>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97609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B9D3F-4909-41BB-98FE-71D249939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A5B49B-2751-4391-9D6F-681ABE13A5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7DFB1-3EA2-4546-88CB-917E0C4117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EE4E35-D386-427D-9C1B-DBB9EE7B2C80}"/>
              </a:ext>
            </a:extLst>
          </p:cNvPr>
          <p:cNvSpPr>
            <a:spLocks noGrp="1"/>
          </p:cNvSpPr>
          <p:nvPr>
            <p:ph type="dt" sz="half" idx="10"/>
          </p:nvPr>
        </p:nvSpPr>
        <p:spPr/>
        <p:txBody>
          <a:bodyPr/>
          <a:lstStyle/>
          <a:p>
            <a:fld id="{F6E66CD6-AB96-4013-AE77-670981824B67}" type="datetime1">
              <a:rPr lang="en-US" smtClean="0"/>
              <a:t>6/21/2021</a:t>
            </a:fld>
            <a:endParaRPr lang="en-US"/>
          </a:p>
        </p:txBody>
      </p:sp>
      <p:sp>
        <p:nvSpPr>
          <p:cNvPr id="6" name="Footer Placeholder 5">
            <a:extLst>
              <a:ext uri="{FF2B5EF4-FFF2-40B4-BE49-F238E27FC236}">
                <a16:creationId xmlns:a16="http://schemas.microsoft.com/office/drawing/2014/main" id="{536653BB-12EB-4040-A0E7-C89B12170312}"/>
              </a:ext>
            </a:extLst>
          </p:cNvPr>
          <p:cNvSpPr>
            <a:spLocks noGrp="1"/>
          </p:cNvSpPr>
          <p:nvPr>
            <p:ph type="ftr" sz="quarter" idx="11"/>
          </p:nvPr>
        </p:nvSpPr>
        <p:spPr/>
        <p:txBody>
          <a:bodyPr/>
          <a:lstStyle/>
          <a:p>
            <a:r>
              <a:rPr lang="en-US"/>
              <a:t>Computational Neuroscience Crash Course | July 2021</a:t>
            </a:r>
          </a:p>
        </p:txBody>
      </p:sp>
      <p:sp>
        <p:nvSpPr>
          <p:cNvPr id="7" name="Slide Number Placeholder 6">
            <a:extLst>
              <a:ext uri="{FF2B5EF4-FFF2-40B4-BE49-F238E27FC236}">
                <a16:creationId xmlns:a16="http://schemas.microsoft.com/office/drawing/2014/main" id="{6017890F-AABF-4420-A38E-6B923AD933FE}"/>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1045745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7743-35A4-42BC-BF08-6704C0B370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3ADD97-2D5A-493F-A37A-D7CCCEF4D5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37D16C-5887-4A05-8DCD-C236FE6170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D09D2-2149-480B-B89F-D261E0E4AC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A5671F-64E1-4267-BFB5-2B01E1057B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154E2E-2D65-4A31-99FB-B9BEC5521407}"/>
              </a:ext>
            </a:extLst>
          </p:cNvPr>
          <p:cNvSpPr>
            <a:spLocks noGrp="1"/>
          </p:cNvSpPr>
          <p:nvPr>
            <p:ph type="dt" sz="half" idx="10"/>
          </p:nvPr>
        </p:nvSpPr>
        <p:spPr/>
        <p:txBody>
          <a:bodyPr/>
          <a:lstStyle/>
          <a:p>
            <a:fld id="{7FBB3524-7B16-4EDE-B38D-960857BFA828}" type="datetime1">
              <a:rPr lang="en-US" smtClean="0"/>
              <a:t>6/21/2021</a:t>
            </a:fld>
            <a:endParaRPr lang="en-US"/>
          </a:p>
        </p:txBody>
      </p:sp>
      <p:sp>
        <p:nvSpPr>
          <p:cNvPr id="8" name="Footer Placeholder 7">
            <a:extLst>
              <a:ext uri="{FF2B5EF4-FFF2-40B4-BE49-F238E27FC236}">
                <a16:creationId xmlns:a16="http://schemas.microsoft.com/office/drawing/2014/main" id="{A3BAAC9C-E5C9-415C-A8BA-79355381B411}"/>
              </a:ext>
            </a:extLst>
          </p:cNvPr>
          <p:cNvSpPr>
            <a:spLocks noGrp="1"/>
          </p:cNvSpPr>
          <p:nvPr>
            <p:ph type="ftr" sz="quarter" idx="11"/>
          </p:nvPr>
        </p:nvSpPr>
        <p:spPr/>
        <p:txBody>
          <a:bodyPr/>
          <a:lstStyle/>
          <a:p>
            <a:r>
              <a:rPr lang="en-US"/>
              <a:t>Computational Neuroscience Crash Course | July 2021</a:t>
            </a:r>
          </a:p>
        </p:txBody>
      </p:sp>
      <p:sp>
        <p:nvSpPr>
          <p:cNvPr id="9" name="Slide Number Placeholder 8">
            <a:extLst>
              <a:ext uri="{FF2B5EF4-FFF2-40B4-BE49-F238E27FC236}">
                <a16:creationId xmlns:a16="http://schemas.microsoft.com/office/drawing/2014/main" id="{206BDE92-2BFD-4A9D-BC34-BA4101F564C9}"/>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334947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487C-BACA-4C2D-A885-D562657A1A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F5D5BC-D316-4A4C-952F-792B78D0F6C8}"/>
              </a:ext>
            </a:extLst>
          </p:cNvPr>
          <p:cNvSpPr>
            <a:spLocks noGrp="1"/>
          </p:cNvSpPr>
          <p:nvPr>
            <p:ph type="dt" sz="half" idx="10"/>
          </p:nvPr>
        </p:nvSpPr>
        <p:spPr/>
        <p:txBody>
          <a:bodyPr/>
          <a:lstStyle/>
          <a:p>
            <a:fld id="{065D8E21-9593-4407-B209-33278B848D44}" type="datetime1">
              <a:rPr lang="en-US" smtClean="0"/>
              <a:t>6/21/2021</a:t>
            </a:fld>
            <a:endParaRPr lang="en-US"/>
          </a:p>
        </p:txBody>
      </p:sp>
      <p:sp>
        <p:nvSpPr>
          <p:cNvPr id="4" name="Footer Placeholder 3">
            <a:extLst>
              <a:ext uri="{FF2B5EF4-FFF2-40B4-BE49-F238E27FC236}">
                <a16:creationId xmlns:a16="http://schemas.microsoft.com/office/drawing/2014/main" id="{B9956482-F2F4-474D-99E7-4885C7D3A025}"/>
              </a:ext>
            </a:extLst>
          </p:cNvPr>
          <p:cNvSpPr>
            <a:spLocks noGrp="1"/>
          </p:cNvSpPr>
          <p:nvPr>
            <p:ph type="ftr" sz="quarter" idx="11"/>
          </p:nvPr>
        </p:nvSpPr>
        <p:spPr/>
        <p:txBody>
          <a:bodyPr/>
          <a:lstStyle/>
          <a:p>
            <a:r>
              <a:rPr lang="en-US"/>
              <a:t>Computational Neuroscience Crash Course | July 2021</a:t>
            </a:r>
          </a:p>
        </p:txBody>
      </p:sp>
      <p:sp>
        <p:nvSpPr>
          <p:cNvPr id="5" name="Slide Number Placeholder 4">
            <a:extLst>
              <a:ext uri="{FF2B5EF4-FFF2-40B4-BE49-F238E27FC236}">
                <a16:creationId xmlns:a16="http://schemas.microsoft.com/office/drawing/2014/main" id="{0661E32D-A0FD-430F-9CEF-85503FA9421D}"/>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2568543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C61CF5-E6AB-42F6-AEA7-58CEC375006F}"/>
              </a:ext>
            </a:extLst>
          </p:cNvPr>
          <p:cNvSpPr>
            <a:spLocks noGrp="1"/>
          </p:cNvSpPr>
          <p:nvPr>
            <p:ph type="dt" sz="half" idx="10"/>
          </p:nvPr>
        </p:nvSpPr>
        <p:spPr/>
        <p:txBody>
          <a:bodyPr/>
          <a:lstStyle/>
          <a:p>
            <a:fld id="{B59A676E-9588-49FA-B872-6EC7EE57F18E}" type="datetime1">
              <a:rPr lang="en-US" smtClean="0"/>
              <a:t>6/21/2021</a:t>
            </a:fld>
            <a:endParaRPr lang="en-US"/>
          </a:p>
        </p:txBody>
      </p:sp>
      <p:sp>
        <p:nvSpPr>
          <p:cNvPr id="3" name="Footer Placeholder 2">
            <a:extLst>
              <a:ext uri="{FF2B5EF4-FFF2-40B4-BE49-F238E27FC236}">
                <a16:creationId xmlns:a16="http://schemas.microsoft.com/office/drawing/2014/main" id="{FD7301E4-7B60-4CF6-BA3B-693F80B95679}"/>
              </a:ext>
            </a:extLst>
          </p:cNvPr>
          <p:cNvSpPr>
            <a:spLocks noGrp="1"/>
          </p:cNvSpPr>
          <p:nvPr>
            <p:ph type="ftr" sz="quarter" idx="11"/>
          </p:nvPr>
        </p:nvSpPr>
        <p:spPr/>
        <p:txBody>
          <a:bodyPr/>
          <a:lstStyle/>
          <a:p>
            <a:r>
              <a:rPr lang="en-US"/>
              <a:t>Computational Neuroscience Crash Course | July 2021</a:t>
            </a:r>
          </a:p>
        </p:txBody>
      </p:sp>
      <p:sp>
        <p:nvSpPr>
          <p:cNvPr id="4" name="Slide Number Placeholder 3">
            <a:extLst>
              <a:ext uri="{FF2B5EF4-FFF2-40B4-BE49-F238E27FC236}">
                <a16:creationId xmlns:a16="http://schemas.microsoft.com/office/drawing/2014/main" id="{E95BE923-3FB7-4D62-B871-08C06BBFE644}"/>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3932356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DA474-5DC5-42E5-A3A0-1BEF306D2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71ACEC-2285-4F16-84B7-DEB8CBF364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2D500B-9332-403E-BBF9-23F18E43F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FDB4E-6F9F-45F3-9BF1-799BD9A11058}"/>
              </a:ext>
            </a:extLst>
          </p:cNvPr>
          <p:cNvSpPr>
            <a:spLocks noGrp="1"/>
          </p:cNvSpPr>
          <p:nvPr>
            <p:ph type="dt" sz="half" idx="10"/>
          </p:nvPr>
        </p:nvSpPr>
        <p:spPr/>
        <p:txBody>
          <a:bodyPr/>
          <a:lstStyle/>
          <a:p>
            <a:fld id="{56651DC6-706C-41F2-BD02-3013A45D0B61}" type="datetime1">
              <a:rPr lang="en-US" smtClean="0"/>
              <a:t>6/21/2021</a:t>
            </a:fld>
            <a:endParaRPr lang="en-US"/>
          </a:p>
        </p:txBody>
      </p:sp>
      <p:sp>
        <p:nvSpPr>
          <p:cNvPr id="6" name="Footer Placeholder 5">
            <a:extLst>
              <a:ext uri="{FF2B5EF4-FFF2-40B4-BE49-F238E27FC236}">
                <a16:creationId xmlns:a16="http://schemas.microsoft.com/office/drawing/2014/main" id="{64C2AA6A-76CD-450C-96B8-B7FA6A20ACFB}"/>
              </a:ext>
            </a:extLst>
          </p:cNvPr>
          <p:cNvSpPr>
            <a:spLocks noGrp="1"/>
          </p:cNvSpPr>
          <p:nvPr>
            <p:ph type="ftr" sz="quarter" idx="11"/>
          </p:nvPr>
        </p:nvSpPr>
        <p:spPr/>
        <p:txBody>
          <a:bodyPr/>
          <a:lstStyle/>
          <a:p>
            <a:r>
              <a:rPr lang="en-US"/>
              <a:t>Computational Neuroscience Crash Course | July 2021</a:t>
            </a:r>
          </a:p>
        </p:txBody>
      </p:sp>
      <p:sp>
        <p:nvSpPr>
          <p:cNvPr id="7" name="Slide Number Placeholder 6">
            <a:extLst>
              <a:ext uri="{FF2B5EF4-FFF2-40B4-BE49-F238E27FC236}">
                <a16:creationId xmlns:a16="http://schemas.microsoft.com/office/drawing/2014/main" id="{99E33B72-1B77-4DC0-ADFA-758334DC3AAD}"/>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177880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769D-ED37-4C59-90B5-5CD271EF6B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8BAD3C-DC85-4ABA-8A2E-AEF2E10B08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7E6BDE-3933-42A2-A5D6-FD1F346BC4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90942-0068-48AC-8BBE-1DD7E666A9A5}"/>
              </a:ext>
            </a:extLst>
          </p:cNvPr>
          <p:cNvSpPr>
            <a:spLocks noGrp="1"/>
          </p:cNvSpPr>
          <p:nvPr>
            <p:ph type="dt" sz="half" idx="10"/>
          </p:nvPr>
        </p:nvSpPr>
        <p:spPr/>
        <p:txBody>
          <a:bodyPr/>
          <a:lstStyle/>
          <a:p>
            <a:fld id="{05561505-207F-4AAC-AB9E-C451A65212CD}" type="datetime1">
              <a:rPr lang="en-US" smtClean="0"/>
              <a:t>6/21/2021</a:t>
            </a:fld>
            <a:endParaRPr lang="en-US"/>
          </a:p>
        </p:txBody>
      </p:sp>
      <p:sp>
        <p:nvSpPr>
          <p:cNvPr id="6" name="Footer Placeholder 5">
            <a:extLst>
              <a:ext uri="{FF2B5EF4-FFF2-40B4-BE49-F238E27FC236}">
                <a16:creationId xmlns:a16="http://schemas.microsoft.com/office/drawing/2014/main" id="{D09A16CA-E307-4EEF-94F2-B7F168BB3FC7}"/>
              </a:ext>
            </a:extLst>
          </p:cNvPr>
          <p:cNvSpPr>
            <a:spLocks noGrp="1"/>
          </p:cNvSpPr>
          <p:nvPr>
            <p:ph type="ftr" sz="quarter" idx="11"/>
          </p:nvPr>
        </p:nvSpPr>
        <p:spPr/>
        <p:txBody>
          <a:bodyPr/>
          <a:lstStyle/>
          <a:p>
            <a:r>
              <a:rPr lang="en-US"/>
              <a:t>Computational Neuroscience Crash Course | July 2021</a:t>
            </a:r>
          </a:p>
        </p:txBody>
      </p:sp>
      <p:sp>
        <p:nvSpPr>
          <p:cNvPr id="7" name="Slide Number Placeholder 6">
            <a:extLst>
              <a:ext uri="{FF2B5EF4-FFF2-40B4-BE49-F238E27FC236}">
                <a16:creationId xmlns:a16="http://schemas.microsoft.com/office/drawing/2014/main" id="{732B9BB6-D08D-44A3-B522-100AC6127D91}"/>
              </a:ext>
            </a:extLst>
          </p:cNvPr>
          <p:cNvSpPr>
            <a:spLocks noGrp="1"/>
          </p:cNvSpPr>
          <p:nvPr>
            <p:ph type="sldNum" sz="quarter" idx="12"/>
          </p:nvPr>
        </p:nvSpPr>
        <p:spPr/>
        <p:txBody>
          <a:bodyPr/>
          <a:lstStyle/>
          <a:p>
            <a:fld id="{D6F76D53-C802-4393-959B-CCE55DE38F43}" type="slidenum">
              <a:rPr lang="en-US" smtClean="0"/>
              <a:t>‹#›</a:t>
            </a:fld>
            <a:endParaRPr lang="en-US"/>
          </a:p>
        </p:txBody>
      </p:sp>
    </p:spTree>
    <p:extLst>
      <p:ext uri="{BB962C8B-B14F-4D97-AF65-F5344CB8AC3E}">
        <p14:creationId xmlns:p14="http://schemas.microsoft.com/office/powerpoint/2010/main" val="38547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579A4F-C8FB-444D-9703-B6E53F17C0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2E9A3E-0C57-4EDD-861F-0834765573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12ABD-D053-42DC-8791-653B4B27E5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3F92B-C9BD-485E-862C-7B7736EA4636}" type="datetime1">
              <a:rPr lang="en-US" smtClean="0"/>
              <a:t>6/21/2021</a:t>
            </a:fld>
            <a:endParaRPr lang="en-US"/>
          </a:p>
        </p:txBody>
      </p:sp>
      <p:sp>
        <p:nvSpPr>
          <p:cNvPr id="5" name="Footer Placeholder 4">
            <a:extLst>
              <a:ext uri="{FF2B5EF4-FFF2-40B4-BE49-F238E27FC236}">
                <a16:creationId xmlns:a16="http://schemas.microsoft.com/office/drawing/2014/main" id="{531C5F9F-472A-432E-8D31-1E541432F0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Computational Neuroscience Crash Course | July 2021</a:t>
            </a:r>
          </a:p>
        </p:txBody>
      </p:sp>
      <p:sp>
        <p:nvSpPr>
          <p:cNvPr id="6" name="Slide Number Placeholder 5">
            <a:extLst>
              <a:ext uri="{FF2B5EF4-FFF2-40B4-BE49-F238E27FC236}">
                <a16:creationId xmlns:a16="http://schemas.microsoft.com/office/drawing/2014/main" id="{D78BD610-A3B2-4DEF-97F6-63E62D8CA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76D53-C802-4393-959B-CCE55DE38F43}" type="slidenum">
              <a:rPr lang="en-US" smtClean="0"/>
              <a:t>‹#›</a:t>
            </a:fld>
            <a:endParaRPr lang="en-US"/>
          </a:p>
        </p:txBody>
      </p:sp>
    </p:spTree>
    <p:extLst>
      <p:ext uri="{BB962C8B-B14F-4D97-AF65-F5344CB8AC3E}">
        <p14:creationId xmlns:p14="http://schemas.microsoft.com/office/powerpoint/2010/main" val="1299222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bordeaux-neurocampus/CNCC-2021-beginn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ti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jpeg"/><Relationship Id="rId5" Type="http://schemas.openxmlformats.org/officeDocument/2006/relationships/diagramQuickStyle" Target="../diagrams/quickStyle1.xml"/><Relationship Id="rId10" Type="http://schemas.openxmlformats.org/officeDocument/2006/relationships/image" Target="../media/image5.jpeg"/><Relationship Id="rId4" Type="http://schemas.openxmlformats.org/officeDocument/2006/relationships/diagramLayout" Target="../diagrams/layout1.xml"/><Relationship Id="rId9"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8B2C-0265-449F-9E26-19D501D1D1A0}"/>
              </a:ext>
            </a:extLst>
          </p:cNvPr>
          <p:cNvSpPr>
            <a:spLocks noGrp="1"/>
          </p:cNvSpPr>
          <p:nvPr>
            <p:ph type="ctrTitle"/>
          </p:nvPr>
        </p:nvSpPr>
        <p:spPr>
          <a:xfrm>
            <a:off x="1523999" y="1343558"/>
            <a:ext cx="9144000" cy="2387600"/>
          </a:xfrm>
        </p:spPr>
        <p:txBody>
          <a:bodyPr/>
          <a:lstStyle/>
          <a:p>
            <a:r>
              <a:rPr lang="en-US" dirty="0"/>
              <a:t>Introduction to the course</a:t>
            </a:r>
          </a:p>
        </p:txBody>
      </p:sp>
      <p:sp>
        <p:nvSpPr>
          <p:cNvPr id="3" name="Subtitle 2">
            <a:extLst>
              <a:ext uri="{FF2B5EF4-FFF2-40B4-BE49-F238E27FC236}">
                <a16:creationId xmlns:a16="http://schemas.microsoft.com/office/drawing/2014/main" id="{1DE99DD1-4234-49EB-A3BA-D6BD7C9E99A2}"/>
              </a:ext>
            </a:extLst>
          </p:cNvPr>
          <p:cNvSpPr>
            <a:spLocks noGrp="1"/>
          </p:cNvSpPr>
          <p:nvPr>
            <p:ph type="subTitle" idx="1"/>
          </p:nvPr>
        </p:nvSpPr>
        <p:spPr>
          <a:xfrm>
            <a:off x="1523999" y="3953498"/>
            <a:ext cx="9144000" cy="1655762"/>
          </a:xfrm>
        </p:spPr>
        <p:txBody>
          <a:bodyPr/>
          <a:lstStyle/>
          <a:p>
            <a:r>
              <a:rPr lang="en-US" dirty="0"/>
              <a:t>Eduarda Centeno</a:t>
            </a:r>
          </a:p>
          <a:p>
            <a:endParaRPr lang="en-US" dirty="0"/>
          </a:p>
        </p:txBody>
      </p:sp>
      <p:pic>
        <p:nvPicPr>
          <p:cNvPr id="1026" name="Picture 2" descr="Bordeaux Neurocampus Graduate Program - University of Bordeaux">
            <a:extLst>
              <a:ext uri="{FF2B5EF4-FFF2-40B4-BE49-F238E27FC236}">
                <a16:creationId xmlns:a16="http://schemas.microsoft.com/office/drawing/2014/main" id="{F5DFDA94-CE7E-4F84-A057-1CEEC8A66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10895"/>
            <a:ext cx="2157573" cy="1686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7th International Symposium on Dental Morphology (ISDM) &amp;amp; 2nd congress of  International Association for Paleodontology (IAPO) - Sciencesconf.org">
            <a:extLst>
              <a:ext uri="{FF2B5EF4-FFF2-40B4-BE49-F238E27FC236}">
                <a16:creationId xmlns:a16="http://schemas.microsoft.com/office/drawing/2014/main" id="{04078DA4-A377-43B8-BE60-518066A1B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5037" y="5619215"/>
            <a:ext cx="3096963" cy="123878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8C5D5F48-6065-42F1-8C33-780B272237E6}"/>
              </a:ext>
            </a:extLst>
          </p:cNvPr>
          <p:cNvSpPr txBox="1">
            <a:spLocks/>
          </p:cNvSpPr>
          <p:nvPr/>
        </p:nvSpPr>
        <p:spPr>
          <a:xfrm>
            <a:off x="0" y="-1437900"/>
            <a:ext cx="12192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t>Computational Neuroscience Crash Course | July 2021</a:t>
            </a:r>
          </a:p>
        </p:txBody>
      </p:sp>
      <p:sp>
        <p:nvSpPr>
          <p:cNvPr id="8" name="TextBox 7">
            <a:extLst>
              <a:ext uri="{FF2B5EF4-FFF2-40B4-BE49-F238E27FC236}">
                <a16:creationId xmlns:a16="http://schemas.microsoft.com/office/drawing/2014/main" id="{0717BEF5-5CD4-4B13-9139-1F3BF58279A5}"/>
              </a:ext>
            </a:extLst>
          </p:cNvPr>
          <p:cNvSpPr txBox="1"/>
          <p:nvPr/>
        </p:nvSpPr>
        <p:spPr>
          <a:xfrm>
            <a:off x="5017213" y="6053941"/>
            <a:ext cx="2157573" cy="369332"/>
          </a:xfrm>
          <a:prstGeom prst="rect">
            <a:avLst/>
          </a:prstGeom>
          <a:noFill/>
        </p:spPr>
        <p:txBody>
          <a:bodyPr wrap="square">
            <a:spAutoFit/>
          </a:bodyPr>
          <a:lstStyle/>
          <a:p>
            <a:r>
              <a:rPr lang="en-US" dirty="0"/>
              <a:t>Monday, 5</a:t>
            </a:r>
            <a:r>
              <a:rPr lang="en-US" baseline="30000" dirty="0"/>
              <a:t>th</a:t>
            </a:r>
            <a:r>
              <a:rPr lang="en-US" dirty="0"/>
              <a:t> of July</a:t>
            </a:r>
          </a:p>
        </p:txBody>
      </p:sp>
    </p:spTree>
    <p:extLst>
      <p:ext uri="{BB962C8B-B14F-4D97-AF65-F5344CB8AC3E}">
        <p14:creationId xmlns:p14="http://schemas.microsoft.com/office/powerpoint/2010/main" val="1389484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4D882AB-D787-4079-9BB8-06C09F4A1AE1}"/>
              </a:ext>
            </a:extLst>
          </p:cNvPr>
          <p:cNvSpPr>
            <a:spLocks noGrp="1"/>
          </p:cNvSpPr>
          <p:nvPr>
            <p:ph type="ftr" sz="quarter" idx="11"/>
          </p:nvPr>
        </p:nvSpPr>
        <p:spPr/>
        <p:txBody>
          <a:bodyPr/>
          <a:lstStyle/>
          <a:p>
            <a:r>
              <a:rPr lang="en-US"/>
              <a:t>Computational Neuroscience Crash Course | July 2021</a:t>
            </a:r>
          </a:p>
        </p:txBody>
      </p:sp>
      <p:pic>
        <p:nvPicPr>
          <p:cNvPr id="1026" name="Picture 2">
            <a:extLst>
              <a:ext uri="{FF2B5EF4-FFF2-40B4-BE49-F238E27FC236}">
                <a16:creationId xmlns:a16="http://schemas.microsoft.com/office/drawing/2014/main" id="{5819B10B-118F-42C3-80EF-E94E2E703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67" y="138663"/>
            <a:ext cx="11053665" cy="621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1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439418" y="637425"/>
            <a:ext cx="3902276" cy="5583148"/>
          </a:xfrm>
        </p:spPr>
        <p:txBody>
          <a:bodyPr anchor="ctr">
            <a:normAutofit/>
          </a:bodyPr>
          <a:lstStyle/>
          <a:p>
            <a:pPr>
              <a:spcAft>
                <a:spcPts val="600"/>
              </a:spcAft>
            </a:pPr>
            <a:br>
              <a:rPr lang="en-US" sz="5400" kern="1200" dirty="0">
                <a:solidFill>
                  <a:schemeClr val="tx1"/>
                </a:solidFill>
                <a:latin typeface="+mj-lt"/>
                <a:ea typeface="+mj-ea"/>
                <a:cs typeface="+mj-cs"/>
              </a:rPr>
            </a:br>
            <a:r>
              <a:rPr lang="en-US" sz="5400" kern="1200" dirty="0" err="1">
                <a:solidFill>
                  <a:schemeClr val="tx1"/>
                </a:solidFill>
                <a:latin typeface="+mj-lt"/>
                <a:ea typeface="+mj-ea"/>
                <a:cs typeface="+mj-cs"/>
              </a:rPr>
              <a:t>Figshare</a:t>
            </a:r>
            <a:r>
              <a:rPr lang="en-US" sz="5400" dirty="0"/>
              <a:t>:</a:t>
            </a:r>
            <a:r>
              <a:rPr lang="en-US" sz="5400" kern="1200" dirty="0">
                <a:solidFill>
                  <a:schemeClr val="tx1"/>
                </a:solidFill>
                <a:latin typeface="+mj-lt"/>
                <a:ea typeface="+mj-ea"/>
                <a:cs typeface="+mj-cs"/>
              </a:rPr>
              <a:t> </a:t>
            </a:r>
            <a:br>
              <a:rPr lang="en-US" sz="5400" kern="1200" dirty="0">
                <a:solidFill>
                  <a:schemeClr val="tx1"/>
                </a:solidFill>
                <a:latin typeface="+mj-lt"/>
                <a:ea typeface="+mj-ea"/>
                <a:cs typeface="+mj-cs"/>
              </a:rPr>
            </a:br>
            <a:r>
              <a:rPr lang="en-US" sz="5400" b="1" kern="1200" dirty="0">
                <a:solidFill>
                  <a:schemeClr val="tx1"/>
                </a:solidFill>
                <a:latin typeface="+mj-lt"/>
                <a:ea typeface="+mj-ea"/>
                <a:cs typeface="+mj-cs"/>
              </a:rPr>
              <a:t>What is it?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C2D45C-F28B-4789-B4CF-BBFC01496C8D}"/>
              </a:ext>
            </a:extLst>
          </p:cNvPr>
          <p:cNvSpPr txBox="1"/>
          <p:nvPr/>
        </p:nvSpPr>
        <p:spPr>
          <a:xfrm>
            <a:off x="4781112" y="2833098"/>
            <a:ext cx="6987112" cy="2468368"/>
          </a:xfrm>
          <a:prstGeom prst="rect">
            <a:avLst/>
          </a:prstGeom>
          <a:noFill/>
        </p:spPr>
        <p:txBody>
          <a:bodyPr wrap="square" rtlCol="0">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“An online open-access repository where researchers can preserve and share their research outputs (figures, datasets, images, and videos). It is free to upload content and free to access, in adherence to the principle of open data.” (Wikipedia)</a:t>
            </a:r>
          </a:p>
        </p:txBody>
      </p:sp>
      <p:pic>
        <p:nvPicPr>
          <p:cNvPr id="8" name="Picture 2" descr="figshare - Digital Science">
            <a:extLst>
              <a:ext uri="{FF2B5EF4-FFF2-40B4-BE49-F238E27FC236}">
                <a16:creationId xmlns:a16="http://schemas.microsoft.com/office/drawing/2014/main" id="{53BBF6A5-E3F7-4F20-B605-9382A6C70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112" y="846921"/>
            <a:ext cx="3762375" cy="14192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912E630-1446-4A44-AA0A-7D0F005889CC}"/>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3074885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439418" y="637425"/>
            <a:ext cx="3902276" cy="5583148"/>
          </a:xfrm>
        </p:spPr>
        <p:txBody>
          <a:bodyPr anchor="ctr">
            <a:normAutofit/>
          </a:bodyPr>
          <a:lstStyle/>
          <a:p>
            <a:pPr>
              <a:spcAft>
                <a:spcPts val="600"/>
              </a:spcAft>
            </a:pP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The FAIR principles</a:t>
            </a:r>
            <a:r>
              <a:rPr lang="en-US" sz="5400" dirty="0"/>
              <a:t>:</a:t>
            </a:r>
            <a:r>
              <a:rPr lang="en-US" sz="5400" kern="1200" dirty="0">
                <a:solidFill>
                  <a:schemeClr val="tx1"/>
                </a:solidFill>
                <a:latin typeface="+mj-lt"/>
                <a:ea typeface="+mj-ea"/>
                <a:cs typeface="+mj-cs"/>
              </a:rPr>
              <a:t> </a:t>
            </a:r>
            <a:br>
              <a:rPr lang="en-US" sz="5400" kern="1200" dirty="0">
                <a:solidFill>
                  <a:schemeClr val="tx1"/>
                </a:solidFill>
                <a:latin typeface="+mj-lt"/>
                <a:ea typeface="+mj-ea"/>
                <a:cs typeface="+mj-cs"/>
              </a:rPr>
            </a:br>
            <a:r>
              <a:rPr lang="en-US" sz="5400" b="1" kern="1200" dirty="0">
                <a:solidFill>
                  <a:schemeClr val="tx1"/>
                </a:solidFill>
                <a:latin typeface="+mj-lt"/>
                <a:ea typeface="+mj-ea"/>
                <a:cs typeface="+mj-cs"/>
              </a:rPr>
              <a:t>What </a:t>
            </a:r>
            <a:r>
              <a:rPr lang="en-US" sz="5400" b="1" dirty="0"/>
              <a:t>are they</a:t>
            </a:r>
            <a:r>
              <a:rPr lang="en-US" sz="5400" b="1" kern="1200" dirty="0">
                <a:solidFill>
                  <a:schemeClr val="tx1"/>
                </a:solidFill>
                <a:latin typeface="+mj-lt"/>
                <a:ea typeface="+mj-ea"/>
                <a:cs typeface="+mj-cs"/>
              </a:rPr>
              <a: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nterprise FAIR Data | SciBite">
            <a:extLst>
              <a:ext uri="{FF2B5EF4-FFF2-40B4-BE49-F238E27FC236}">
                <a16:creationId xmlns:a16="http://schemas.microsoft.com/office/drawing/2014/main" id="{F5F00B94-B599-4114-9606-8A2C2A171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686" y="1448657"/>
            <a:ext cx="7215991" cy="429973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ED2D21B-F3E4-495C-88CD-906863FAA8E0}"/>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926608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439418" y="637425"/>
            <a:ext cx="3902276" cy="5583148"/>
          </a:xfrm>
        </p:spPr>
        <p:txBody>
          <a:bodyPr anchor="ctr">
            <a:normAutofit/>
          </a:bodyPr>
          <a:lstStyle/>
          <a:p>
            <a:pPr>
              <a:spcAft>
                <a:spcPts val="600"/>
              </a:spcAft>
            </a:pPr>
            <a:r>
              <a:rPr lang="en-US" sz="5400" kern="1200" dirty="0">
                <a:solidFill>
                  <a:schemeClr val="tx1"/>
                </a:solidFill>
                <a:latin typeface="+mj-lt"/>
                <a:ea typeface="+mj-ea"/>
                <a:cs typeface="+mj-cs"/>
              </a:rPr>
              <a:t>More info about the cour</a:t>
            </a:r>
            <a:r>
              <a:rPr lang="en-US" sz="5400" dirty="0"/>
              <a:t>se:</a:t>
            </a:r>
            <a:endParaRPr lang="en-US" sz="5400" b="1"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9ED2D21B-F3E4-495C-88CD-906863FAA8E0}"/>
              </a:ext>
            </a:extLst>
          </p:cNvPr>
          <p:cNvSpPr>
            <a:spLocks noGrp="1"/>
          </p:cNvSpPr>
          <p:nvPr>
            <p:ph type="ftr" sz="quarter" idx="11"/>
          </p:nvPr>
        </p:nvSpPr>
        <p:spPr/>
        <p:txBody>
          <a:bodyPr/>
          <a:lstStyle/>
          <a:p>
            <a:r>
              <a:rPr lang="en-US"/>
              <a:t>Computational Neuroscience Crash Course | July 2021</a:t>
            </a:r>
          </a:p>
        </p:txBody>
      </p:sp>
      <p:sp>
        <p:nvSpPr>
          <p:cNvPr id="10" name="TextBox 9">
            <a:extLst>
              <a:ext uri="{FF2B5EF4-FFF2-40B4-BE49-F238E27FC236}">
                <a16:creationId xmlns:a16="http://schemas.microsoft.com/office/drawing/2014/main" id="{1FC59881-3303-427E-AD9E-594DA591F363}"/>
              </a:ext>
            </a:extLst>
          </p:cNvPr>
          <p:cNvSpPr txBox="1"/>
          <p:nvPr/>
        </p:nvSpPr>
        <p:spPr>
          <a:xfrm>
            <a:off x="4920170" y="2892381"/>
            <a:ext cx="7461607" cy="2246769"/>
          </a:xfrm>
          <a:prstGeom prst="rect">
            <a:avLst/>
          </a:prstGeom>
          <a:noFill/>
        </p:spPr>
        <p:txBody>
          <a:bodyPr wrap="square">
            <a:spAutoFit/>
          </a:bodyPr>
          <a:lstStyle/>
          <a:p>
            <a:r>
              <a:rPr lang="en-US" sz="2800" dirty="0">
                <a:hlinkClick r:id="rId2"/>
              </a:rPr>
              <a:t>https://github.com/bordeaux-neurocampus/CNCC-2021-beginner</a:t>
            </a:r>
            <a:endParaRPr lang="en-US" sz="2800" dirty="0"/>
          </a:p>
          <a:p>
            <a:endParaRPr lang="en-US" sz="2800" dirty="0"/>
          </a:p>
          <a:p>
            <a:r>
              <a:rPr lang="en-US" sz="2800" dirty="0"/>
              <a:t>* PhD students can validate this course as part of training hours</a:t>
            </a:r>
          </a:p>
        </p:txBody>
      </p:sp>
    </p:spTree>
    <p:extLst>
      <p:ext uri="{BB962C8B-B14F-4D97-AF65-F5344CB8AC3E}">
        <p14:creationId xmlns:p14="http://schemas.microsoft.com/office/powerpoint/2010/main" val="2941002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225-1FAA-40D4-B965-C9855836E900}"/>
              </a:ext>
            </a:extLst>
          </p:cNvPr>
          <p:cNvSpPr>
            <a:spLocks noGrp="1"/>
          </p:cNvSpPr>
          <p:nvPr>
            <p:ph type="title"/>
          </p:nvPr>
        </p:nvSpPr>
        <p:spPr>
          <a:xfrm>
            <a:off x="4681163" y="2335579"/>
            <a:ext cx="3825840" cy="1602770"/>
          </a:xfrm>
        </p:spPr>
        <p:txBody>
          <a:bodyPr>
            <a:normAutofit/>
          </a:bodyPr>
          <a:lstStyle/>
          <a:p>
            <a:r>
              <a:rPr lang="en-US" sz="5400" dirty="0"/>
              <a:t>Thank you !</a:t>
            </a:r>
          </a:p>
        </p:txBody>
      </p:sp>
      <p:pic>
        <p:nvPicPr>
          <p:cNvPr id="6" name="Picture 16" descr="Resultado de imagem para open scientist">
            <a:extLst>
              <a:ext uri="{FF2B5EF4-FFF2-40B4-BE49-F238E27FC236}">
                <a16:creationId xmlns:a16="http://schemas.microsoft.com/office/drawing/2014/main" id="{0A924A4E-2884-4F8B-8E30-E88D1B4A8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58" y="5208998"/>
            <a:ext cx="1764557" cy="15124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rdeaux Neurocampus Graduate Program - University of Bordeaux">
            <a:extLst>
              <a:ext uri="{FF2B5EF4-FFF2-40B4-BE49-F238E27FC236}">
                <a16:creationId xmlns:a16="http://schemas.microsoft.com/office/drawing/2014/main" id="{2AFA6B18-DDCD-4848-A7C7-30FA86F62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57573" cy="16860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7th International Symposium on Dental Morphology (ISDM) &amp;amp; 2nd congress of  International Association for Paleodontology (IAPO) - Sciencesconf.org">
            <a:extLst>
              <a:ext uri="{FF2B5EF4-FFF2-40B4-BE49-F238E27FC236}">
                <a16:creationId xmlns:a16="http://schemas.microsoft.com/office/drawing/2014/main" id="{5A5F00ED-291C-4B6B-ACAC-2CCF0D136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5037" y="223652"/>
            <a:ext cx="3096963" cy="123878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E5480EE-13D2-4576-B2CC-4E6E83EFF788}"/>
              </a:ext>
            </a:extLst>
          </p:cNvPr>
          <p:cNvSpPr>
            <a:spLocks noGrp="1"/>
          </p:cNvSpPr>
          <p:nvPr>
            <p:ph type="ftr" sz="quarter" idx="11"/>
          </p:nvPr>
        </p:nvSpPr>
        <p:spPr/>
        <p:txBody>
          <a:bodyPr/>
          <a:lstStyle/>
          <a:p>
            <a:r>
              <a:rPr lang="en-US"/>
              <a:t>Computational Neuroscience Crash Course | July 2021</a:t>
            </a:r>
          </a:p>
        </p:txBody>
      </p:sp>
      <p:pic>
        <p:nvPicPr>
          <p:cNvPr id="10" name="Content Placeholder 4" descr="Logo, company name&#10;&#10;Description automatically generated">
            <a:extLst>
              <a:ext uri="{FF2B5EF4-FFF2-40B4-BE49-F238E27FC236}">
                <a16:creationId xmlns:a16="http://schemas.microsoft.com/office/drawing/2014/main" id="{40EEFDE4-BBC3-47E3-889C-3FDFD429F67B}"/>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3921" t="4715" r="13339" b="26670"/>
          <a:stretch/>
        </p:blipFill>
        <p:spPr>
          <a:xfrm>
            <a:off x="10462211" y="4864610"/>
            <a:ext cx="1581431" cy="1491740"/>
          </a:xfrm>
          <a:prstGeom prst="rect">
            <a:avLst/>
          </a:prstGeom>
        </p:spPr>
      </p:pic>
      <p:grpSp>
        <p:nvGrpSpPr>
          <p:cNvPr id="11" name="Group 10">
            <a:extLst>
              <a:ext uri="{FF2B5EF4-FFF2-40B4-BE49-F238E27FC236}">
                <a16:creationId xmlns:a16="http://schemas.microsoft.com/office/drawing/2014/main" id="{42465F55-1E7D-4A69-BE25-00A1BB4557DA}"/>
              </a:ext>
            </a:extLst>
          </p:cNvPr>
          <p:cNvGrpSpPr/>
          <p:nvPr/>
        </p:nvGrpSpPr>
        <p:grpSpPr>
          <a:xfrm>
            <a:off x="10419996" y="6323990"/>
            <a:ext cx="2048597" cy="493944"/>
            <a:chOff x="8251502" y="2359755"/>
            <a:chExt cx="2860122" cy="516246"/>
          </a:xfrm>
        </p:grpSpPr>
        <p:pic>
          <p:nvPicPr>
            <p:cNvPr id="12" name="Picture 11" descr="Logo&#10;&#10;Description automatically generated">
              <a:extLst>
                <a:ext uri="{FF2B5EF4-FFF2-40B4-BE49-F238E27FC236}">
                  <a16:creationId xmlns:a16="http://schemas.microsoft.com/office/drawing/2014/main" id="{4121A2EA-9432-4DE7-A435-EA788AF71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1502" y="2359755"/>
              <a:ext cx="471306" cy="471307"/>
            </a:xfrm>
            <a:prstGeom prst="rect">
              <a:avLst/>
            </a:prstGeom>
          </p:spPr>
        </p:pic>
        <p:sp>
          <p:nvSpPr>
            <p:cNvPr id="13" name="TextBox 12">
              <a:extLst>
                <a:ext uri="{FF2B5EF4-FFF2-40B4-BE49-F238E27FC236}">
                  <a16:creationId xmlns:a16="http://schemas.microsoft.com/office/drawing/2014/main" id="{BE91000C-165A-4C7D-AA93-9BE8F016EB9A}"/>
                </a:ext>
              </a:extLst>
            </p:cNvPr>
            <p:cNvSpPr txBox="1"/>
            <p:nvPr/>
          </p:nvSpPr>
          <p:spPr>
            <a:xfrm>
              <a:off x="8637664" y="2438516"/>
              <a:ext cx="2473960" cy="437485"/>
            </a:xfrm>
            <a:prstGeom prst="rect">
              <a:avLst/>
            </a:prstGeom>
            <a:noFill/>
          </p:spPr>
          <p:txBody>
            <a:bodyPr wrap="square">
              <a:spAutoFit/>
            </a:bodyPr>
            <a:lstStyle/>
            <a:p>
              <a:r>
                <a:rPr lang="en-US" sz="1400" dirty="0">
                  <a:latin typeface="+mj-lt"/>
                  <a:ea typeface="Verdana" panose="020B0604030504040204" pitchFamily="34" charset="0"/>
                </a:rPr>
                <a:t>@BordeauxTea</a:t>
              </a:r>
            </a:p>
          </p:txBody>
        </p:sp>
      </p:grpSp>
    </p:spTree>
    <p:extLst>
      <p:ext uri="{BB962C8B-B14F-4D97-AF65-F5344CB8AC3E}">
        <p14:creationId xmlns:p14="http://schemas.microsoft.com/office/powerpoint/2010/main" val="4201117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635000" y="640823"/>
            <a:ext cx="3418659" cy="5583148"/>
          </a:xfrm>
        </p:spPr>
        <p:txBody>
          <a:bodyPr anchor="ctr">
            <a:normAutofit/>
          </a:bodyPr>
          <a:lstStyle/>
          <a:p>
            <a:r>
              <a:rPr lang="en-US" sz="5400"/>
              <a:t>Course’s overview</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90FD2C6-7CF2-40D8-A6BF-4E6DA5413EFF}"/>
              </a:ext>
            </a:extLst>
          </p:cNvPr>
          <p:cNvGraphicFramePr>
            <a:graphicFrameLocks noGrp="1"/>
          </p:cNvGraphicFramePr>
          <p:nvPr>
            <p:ph idx="1"/>
            <p:extLst>
              <p:ext uri="{D42A27DB-BD31-4B8C-83A1-F6EECF244321}">
                <p14:modId xmlns:p14="http://schemas.microsoft.com/office/powerpoint/2010/main" val="28177295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64AEE48E-8F07-4958-88AE-5F3CAFC1CA2A}"/>
              </a:ext>
            </a:extLst>
          </p:cNvPr>
          <p:cNvSpPr/>
          <p:nvPr/>
        </p:nvSpPr>
        <p:spPr>
          <a:xfrm>
            <a:off x="4556911" y="2327819"/>
            <a:ext cx="7082725" cy="315416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descr="Foto do perfil de Nikolaos Vardalakis">
            <a:extLst>
              <a:ext uri="{FF2B5EF4-FFF2-40B4-BE49-F238E27FC236}">
                <a16:creationId xmlns:a16="http://schemas.microsoft.com/office/drawing/2014/main" id="{66D02EF2-4684-4508-B745-8AF344643A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9103" y="1451705"/>
            <a:ext cx="2193213" cy="2193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m do perfil">
            <a:extLst>
              <a:ext uri="{FF2B5EF4-FFF2-40B4-BE49-F238E27FC236}">
                <a16:creationId xmlns:a16="http://schemas.microsoft.com/office/drawing/2014/main" id="{6C4D7BEE-8630-4AC8-A63C-D935FAD39F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50" y="1415179"/>
            <a:ext cx="2022490" cy="20224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thur Leblois - Bordeaux Neurocampus">
            <a:extLst>
              <a:ext uri="{FF2B5EF4-FFF2-40B4-BE49-F238E27FC236}">
                <a16:creationId xmlns:a16="http://schemas.microsoft.com/office/drawing/2014/main" id="{8FA9DF57-98E2-455E-AF4A-879E0375AE1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7327"/>
          <a:stretch/>
        </p:blipFill>
        <p:spPr bwMode="auto">
          <a:xfrm>
            <a:off x="5455465" y="4031165"/>
            <a:ext cx="1566985" cy="19362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é de Bordeaux - Time capsule IA_Nicolas Rougier | Facebook">
            <a:extLst>
              <a:ext uri="{FF2B5EF4-FFF2-40B4-BE49-F238E27FC236}">
                <a16:creationId xmlns:a16="http://schemas.microsoft.com/office/drawing/2014/main" id="{EB8459EB-955F-4497-BC5D-9E822F2642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5403" y="4218321"/>
            <a:ext cx="3003370" cy="16818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4827E8-4717-42F9-AE84-702E7EE2F6F9}"/>
              </a:ext>
            </a:extLst>
          </p:cNvPr>
          <p:cNvSpPr txBox="1"/>
          <p:nvPr/>
        </p:nvSpPr>
        <p:spPr>
          <a:xfrm>
            <a:off x="5273147" y="3437669"/>
            <a:ext cx="2061695" cy="338554"/>
          </a:xfrm>
          <a:prstGeom prst="rect">
            <a:avLst/>
          </a:prstGeom>
          <a:noFill/>
        </p:spPr>
        <p:txBody>
          <a:bodyPr wrap="square" rtlCol="0">
            <a:spAutoFit/>
          </a:bodyPr>
          <a:lstStyle/>
          <a:p>
            <a:r>
              <a:rPr lang="en-US" sz="1600" dirty="0"/>
              <a:t>Eduarda (PhD student)</a:t>
            </a:r>
          </a:p>
        </p:txBody>
      </p:sp>
      <p:sp>
        <p:nvSpPr>
          <p:cNvPr id="12" name="TextBox 11">
            <a:extLst>
              <a:ext uri="{FF2B5EF4-FFF2-40B4-BE49-F238E27FC236}">
                <a16:creationId xmlns:a16="http://schemas.microsoft.com/office/drawing/2014/main" id="{4BF8E1C1-B1FE-41B8-9BD1-2254DD210960}"/>
              </a:ext>
            </a:extLst>
          </p:cNvPr>
          <p:cNvSpPr txBox="1"/>
          <p:nvPr/>
        </p:nvSpPr>
        <p:spPr>
          <a:xfrm>
            <a:off x="8659401" y="3622635"/>
            <a:ext cx="2135792" cy="338554"/>
          </a:xfrm>
          <a:prstGeom prst="rect">
            <a:avLst/>
          </a:prstGeom>
          <a:noFill/>
        </p:spPr>
        <p:txBody>
          <a:bodyPr wrap="square" rtlCol="0">
            <a:spAutoFit/>
          </a:bodyPr>
          <a:lstStyle/>
          <a:p>
            <a:r>
              <a:rPr lang="en-US" sz="1600" dirty="0"/>
              <a:t>Nikolaos (PhD student)</a:t>
            </a:r>
          </a:p>
        </p:txBody>
      </p:sp>
      <p:sp>
        <p:nvSpPr>
          <p:cNvPr id="13" name="TextBox 12">
            <a:extLst>
              <a:ext uri="{FF2B5EF4-FFF2-40B4-BE49-F238E27FC236}">
                <a16:creationId xmlns:a16="http://schemas.microsoft.com/office/drawing/2014/main" id="{E32030E0-40F7-4B45-B809-B8461DBF4E79}"/>
              </a:ext>
            </a:extLst>
          </p:cNvPr>
          <p:cNvSpPr txBox="1"/>
          <p:nvPr/>
        </p:nvSpPr>
        <p:spPr>
          <a:xfrm>
            <a:off x="5292750" y="5965567"/>
            <a:ext cx="2061695" cy="338554"/>
          </a:xfrm>
          <a:prstGeom prst="rect">
            <a:avLst/>
          </a:prstGeom>
          <a:noFill/>
        </p:spPr>
        <p:txBody>
          <a:bodyPr wrap="square" rtlCol="0">
            <a:spAutoFit/>
          </a:bodyPr>
          <a:lstStyle/>
          <a:p>
            <a:r>
              <a:rPr lang="en-US" sz="1600" dirty="0"/>
              <a:t>Arthur (Researcher)</a:t>
            </a:r>
          </a:p>
        </p:txBody>
      </p:sp>
      <p:sp>
        <p:nvSpPr>
          <p:cNvPr id="14" name="TextBox 13">
            <a:extLst>
              <a:ext uri="{FF2B5EF4-FFF2-40B4-BE49-F238E27FC236}">
                <a16:creationId xmlns:a16="http://schemas.microsoft.com/office/drawing/2014/main" id="{A07E59C4-2AE8-45C8-996C-8F625FF2D448}"/>
              </a:ext>
            </a:extLst>
          </p:cNvPr>
          <p:cNvSpPr txBox="1"/>
          <p:nvPr/>
        </p:nvSpPr>
        <p:spPr>
          <a:xfrm>
            <a:off x="8860722" y="5900208"/>
            <a:ext cx="2061695" cy="338554"/>
          </a:xfrm>
          <a:prstGeom prst="rect">
            <a:avLst/>
          </a:prstGeom>
          <a:noFill/>
        </p:spPr>
        <p:txBody>
          <a:bodyPr wrap="square" rtlCol="0">
            <a:spAutoFit/>
          </a:bodyPr>
          <a:lstStyle/>
          <a:p>
            <a:r>
              <a:rPr lang="en-US" sz="1600" dirty="0"/>
              <a:t>Nicolas (Researcher)</a:t>
            </a:r>
          </a:p>
        </p:txBody>
      </p:sp>
      <p:sp>
        <p:nvSpPr>
          <p:cNvPr id="6" name="Footer Placeholder 5">
            <a:extLst>
              <a:ext uri="{FF2B5EF4-FFF2-40B4-BE49-F238E27FC236}">
                <a16:creationId xmlns:a16="http://schemas.microsoft.com/office/drawing/2014/main" id="{08BB8975-538F-4861-99C9-0BB78E727487}"/>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2505936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635000" y="640823"/>
            <a:ext cx="3418659" cy="5583148"/>
          </a:xfrm>
        </p:spPr>
        <p:txBody>
          <a:bodyPr anchor="ctr">
            <a:normAutofit/>
          </a:bodyPr>
          <a:lstStyle/>
          <a:p>
            <a:r>
              <a:rPr lang="en-US" sz="5400"/>
              <a:t>Course’s overview</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90FD2C6-7CF2-40D8-A6BF-4E6DA5413EFF}"/>
              </a:ext>
            </a:extLst>
          </p:cNvPr>
          <p:cNvGraphicFramePr>
            <a:graphicFrameLocks noGrp="1"/>
          </p:cNvGraphicFramePr>
          <p:nvPr>
            <p:ph idx="1"/>
            <p:extLst>
              <p:ext uri="{D42A27DB-BD31-4B8C-83A1-F6EECF244321}">
                <p14:modId xmlns:p14="http://schemas.microsoft.com/office/powerpoint/2010/main" val="30736358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DF9B89FE-5B32-48A7-BAF9-033005C61508}"/>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3904064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635000" y="640823"/>
            <a:ext cx="3418659" cy="5583148"/>
          </a:xfrm>
        </p:spPr>
        <p:txBody>
          <a:bodyPr anchor="ctr">
            <a:normAutofit/>
          </a:bodyPr>
          <a:lstStyle/>
          <a:p>
            <a:r>
              <a:rPr lang="en-US" sz="5400"/>
              <a:t>Course’s overview</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C74F49B-8DF2-4985-949E-A67E50E0DE02}"/>
              </a:ext>
            </a:extLst>
          </p:cNvPr>
          <p:cNvPicPr>
            <a:picLocks noChangeAspect="1"/>
          </p:cNvPicPr>
          <p:nvPr/>
        </p:nvPicPr>
        <p:blipFill rotWithShape="1">
          <a:blip r:embed="rId2"/>
          <a:srcRect b="74986"/>
          <a:stretch/>
        </p:blipFill>
        <p:spPr>
          <a:xfrm>
            <a:off x="5136607" y="274617"/>
            <a:ext cx="6257432" cy="6015543"/>
          </a:xfrm>
          <a:prstGeom prst="rect">
            <a:avLst/>
          </a:prstGeom>
        </p:spPr>
      </p:pic>
      <p:sp>
        <p:nvSpPr>
          <p:cNvPr id="3" name="Footer Placeholder 2">
            <a:extLst>
              <a:ext uri="{FF2B5EF4-FFF2-40B4-BE49-F238E27FC236}">
                <a16:creationId xmlns:a16="http://schemas.microsoft.com/office/drawing/2014/main" id="{FA8E35C5-9840-4B79-8199-C0F87C54B511}"/>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14566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635000" y="640823"/>
            <a:ext cx="3418659" cy="5583148"/>
          </a:xfrm>
        </p:spPr>
        <p:txBody>
          <a:bodyPr anchor="ctr">
            <a:normAutofit/>
          </a:bodyPr>
          <a:lstStyle/>
          <a:p>
            <a:r>
              <a:rPr lang="en-US" sz="5400" dirty="0"/>
              <a:t>Open Science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m relacionada">
            <a:extLst>
              <a:ext uri="{FF2B5EF4-FFF2-40B4-BE49-F238E27FC236}">
                <a16:creationId xmlns:a16="http://schemas.microsoft.com/office/drawing/2014/main" id="{ADA9AFBD-B62C-4C0D-88F7-5FD149EE8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878" y="1121093"/>
            <a:ext cx="7374890" cy="46158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7D29180-8485-46A4-A37D-D8672E2CEE69}"/>
              </a:ext>
            </a:extLst>
          </p:cNvPr>
          <p:cNvSpPr txBox="1"/>
          <p:nvPr/>
        </p:nvSpPr>
        <p:spPr>
          <a:xfrm>
            <a:off x="9721748" y="6176963"/>
            <a:ext cx="2231020" cy="307777"/>
          </a:xfrm>
          <a:prstGeom prst="rect">
            <a:avLst/>
          </a:prstGeom>
          <a:noFill/>
        </p:spPr>
        <p:txBody>
          <a:bodyPr wrap="square">
            <a:spAutoFit/>
          </a:bodyPr>
          <a:lstStyle/>
          <a:p>
            <a:r>
              <a:rPr lang="fi-FI" sz="1400" dirty="0"/>
              <a:t>DOI: 10.32942/osf.io/kac45</a:t>
            </a:r>
            <a:endParaRPr lang="en-US" sz="1400" dirty="0"/>
          </a:p>
        </p:txBody>
      </p:sp>
      <p:sp>
        <p:nvSpPr>
          <p:cNvPr id="6" name="Footer Placeholder 5">
            <a:extLst>
              <a:ext uri="{FF2B5EF4-FFF2-40B4-BE49-F238E27FC236}">
                <a16:creationId xmlns:a16="http://schemas.microsoft.com/office/drawing/2014/main" id="{923F55BD-94F5-4295-AFBC-A37B0F69038D}"/>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358789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635000" y="640823"/>
            <a:ext cx="3418659" cy="5583148"/>
          </a:xfrm>
        </p:spPr>
        <p:txBody>
          <a:bodyPr anchor="ctr">
            <a:normAutofit/>
          </a:bodyPr>
          <a:lstStyle/>
          <a:p>
            <a:r>
              <a:rPr lang="en-US" sz="5400" dirty="0"/>
              <a:t>Open Science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Resultado de imagem para Github">
            <a:extLst>
              <a:ext uri="{FF2B5EF4-FFF2-40B4-BE49-F238E27FC236}">
                <a16:creationId xmlns:a16="http://schemas.microsoft.com/office/drawing/2014/main" id="{B83A171D-563B-495A-AA21-539683872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243" y="142020"/>
            <a:ext cx="4036607" cy="22695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gshare - Digital Science">
            <a:extLst>
              <a:ext uri="{FF2B5EF4-FFF2-40B4-BE49-F238E27FC236}">
                <a16:creationId xmlns:a16="http://schemas.microsoft.com/office/drawing/2014/main" id="{739BAAA0-5438-47D2-82BD-169A78C66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754" y="3014877"/>
            <a:ext cx="3762375" cy="1419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3CDE17A-DA6A-4584-83E7-A4BA59520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663" y="2411560"/>
            <a:ext cx="20955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ython - Raspberry Pi Documentation">
            <a:extLst>
              <a:ext uri="{FF2B5EF4-FFF2-40B4-BE49-F238E27FC236}">
                <a16:creationId xmlns:a16="http://schemas.microsoft.com/office/drawing/2014/main" id="{23B3FD2D-08A2-4585-9F1A-01984775B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429" y="5037420"/>
            <a:ext cx="4616570" cy="15593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staller Anaconda pour le Machine Learning et la Data Science avec Python">
            <a:extLst>
              <a:ext uri="{FF2B5EF4-FFF2-40B4-BE49-F238E27FC236}">
                <a16:creationId xmlns:a16="http://schemas.microsoft.com/office/drawing/2014/main" id="{805F953C-AB44-4366-9ABD-BDCCF5AA40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98" y="815681"/>
            <a:ext cx="3198912" cy="15958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elcome To Colaboratory - Colaboratory">
            <a:extLst>
              <a:ext uri="{FF2B5EF4-FFF2-40B4-BE49-F238E27FC236}">
                <a16:creationId xmlns:a16="http://schemas.microsoft.com/office/drawing/2014/main" id="{73D94B38-27D8-4099-950A-86C5A2CE2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1225" y="4233704"/>
            <a:ext cx="2476500" cy="24765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DC54EA3F-A29F-4482-A6DC-A3141D30B50D}"/>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3701080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635000" y="640823"/>
            <a:ext cx="3418659" cy="5583148"/>
          </a:xfrm>
        </p:spPr>
        <p:txBody>
          <a:bodyPr anchor="ctr">
            <a:normAutofit/>
          </a:bodyPr>
          <a:lstStyle/>
          <a:p>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P</a:t>
            </a:r>
            <a:r>
              <a:rPr lang="en-US" sz="5400" dirty="0"/>
              <a:t>ython &amp; Anaconda:</a:t>
            </a:r>
            <a:r>
              <a:rPr lang="en-US" sz="5400" kern="1200" dirty="0">
                <a:solidFill>
                  <a:schemeClr val="tx1"/>
                </a:solidFill>
                <a:latin typeface="+mj-lt"/>
                <a:ea typeface="+mj-ea"/>
                <a:cs typeface="+mj-cs"/>
              </a:rPr>
              <a:t> </a:t>
            </a:r>
            <a:br>
              <a:rPr lang="en-US" sz="5400" kern="1200" dirty="0">
                <a:solidFill>
                  <a:schemeClr val="tx1"/>
                </a:solidFill>
                <a:latin typeface="+mj-lt"/>
                <a:ea typeface="+mj-ea"/>
                <a:cs typeface="+mj-cs"/>
              </a:rPr>
            </a:br>
            <a:r>
              <a:rPr lang="en-US" sz="5400" b="1" kern="1200" dirty="0">
                <a:solidFill>
                  <a:schemeClr val="tx1"/>
                </a:solidFill>
                <a:latin typeface="+mj-lt"/>
                <a:ea typeface="+mj-ea"/>
                <a:cs typeface="+mj-cs"/>
              </a:rPr>
              <a:t>What are   they?</a:t>
            </a:r>
            <a:endParaRPr lang="en-US" sz="54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Python - Raspberry Pi Documentation">
            <a:extLst>
              <a:ext uri="{FF2B5EF4-FFF2-40B4-BE49-F238E27FC236}">
                <a16:creationId xmlns:a16="http://schemas.microsoft.com/office/drawing/2014/main" id="{23B3FD2D-08A2-4585-9F1A-01984775B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437" y="825673"/>
            <a:ext cx="3859886" cy="13037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staller Anaconda pour le Machine Learning et la Data Science avec Python">
            <a:extLst>
              <a:ext uri="{FF2B5EF4-FFF2-40B4-BE49-F238E27FC236}">
                <a16:creationId xmlns:a16="http://schemas.microsoft.com/office/drawing/2014/main" id="{805F953C-AB44-4366-9ABD-BDCCF5AA40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239"/>
          <a:stretch/>
        </p:blipFill>
        <p:spPr bwMode="auto">
          <a:xfrm>
            <a:off x="4931832" y="3800501"/>
            <a:ext cx="2918476" cy="5497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4D0A04-E4E2-45B7-8EAD-9A84D0753A23}"/>
              </a:ext>
            </a:extLst>
          </p:cNvPr>
          <p:cNvSpPr txBox="1"/>
          <p:nvPr/>
        </p:nvSpPr>
        <p:spPr>
          <a:xfrm>
            <a:off x="4931832" y="2004947"/>
            <a:ext cx="6987112" cy="967957"/>
          </a:xfrm>
          <a:prstGeom prst="rect">
            <a:avLst/>
          </a:prstGeom>
          <a:noFill/>
        </p:spPr>
        <p:txBody>
          <a:bodyPr wrap="square" rtlCol="0">
            <a:spAutoFit/>
          </a:bodyPr>
          <a:lstStyle/>
          <a:p>
            <a:pPr>
              <a:lnSpc>
                <a:spcPct val="150000"/>
              </a:lnSpc>
            </a:pPr>
            <a:r>
              <a:rPr lang="en-US" sz="2000" dirty="0"/>
              <a:t>      An open-source high-level general-purpose programming language.</a:t>
            </a:r>
          </a:p>
        </p:txBody>
      </p:sp>
      <p:sp>
        <p:nvSpPr>
          <p:cNvPr id="13" name="TextBox 12">
            <a:extLst>
              <a:ext uri="{FF2B5EF4-FFF2-40B4-BE49-F238E27FC236}">
                <a16:creationId xmlns:a16="http://schemas.microsoft.com/office/drawing/2014/main" id="{D5C30D20-2A82-4643-940C-7B0729572344}"/>
              </a:ext>
            </a:extLst>
          </p:cNvPr>
          <p:cNvSpPr txBox="1"/>
          <p:nvPr/>
        </p:nvSpPr>
        <p:spPr>
          <a:xfrm>
            <a:off x="4931832" y="4643977"/>
            <a:ext cx="6987112" cy="967957"/>
          </a:xfrm>
          <a:prstGeom prst="rect">
            <a:avLst/>
          </a:prstGeom>
          <a:noFill/>
        </p:spPr>
        <p:txBody>
          <a:bodyPr wrap="square" rtlCol="0">
            <a:spAutoFit/>
          </a:bodyPr>
          <a:lstStyle/>
          <a:p>
            <a:pPr>
              <a:lnSpc>
                <a:spcPct val="150000"/>
              </a:lnSpc>
            </a:pPr>
            <a:r>
              <a:rPr lang="en-US" sz="2000" dirty="0"/>
              <a:t>      A distribution for Python (and R) that simplifies package management and deployment.</a:t>
            </a:r>
          </a:p>
        </p:txBody>
      </p:sp>
      <p:sp>
        <p:nvSpPr>
          <p:cNvPr id="3" name="Footer Placeholder 2">
            <a:extLst>
              <a:ext uri="{FF2B5EF4-FFF2-40B4-BE49-F238E27FC236}">
                <a16:creationId xmlns:a16="http://schemas.microsoft.com/office/drawing/2014/main" id="{1FF53E8B-F986-49AB-B769-24395D087CBD}"/>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778780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439418" y="637425"/>
            <a:ext cx="3902276" cy="5583148"/>
          </a:xfrm>
        </p:spPr>
        <p:txBody>
          <a:bodyPr anchor="ctr">
            <a:normAutofit/>
          </a:bodyPr>
          <a:lstStyle/>
          <a:p>
            <a:pPr>
              <a:spcAft>
                <a:spcPts val="600"/>
              </a:spcAft>
            </a:pPr>
            <a:br>
              <a:rPr lang="en-US" sz="5400" kern="1200" dirty="0">
                <a:solidFill>
                  <a:schemeClr val="tx1"/>
                </a:solidFill>
                <a:latin typeface="+mj-lt"/>
                <a:ea typeface="+mj-ea"/>
                <a:cs typeface="+mj-cs"/>
              </a:rPr>
            </a:br>
            <a:r>
              <a:rPr lang="en-US" sz="5400" dirty="0"/>
              <a:t>Git &amp; GitHub:</a:t>
            </a:r>
            <a:r>
              <a:rPr lang="en-US" sz="5400" kern="1200" dirty="0">
                <a:solidFill>
                  <a:schemeClr val="tx1"/>
                </a:solidFill>
                <a:latin typeface="+mj-lt"/>
                <a:ea typeface="+mj-ea"/>
                <a:cs typeface="+mj-cs"/>
              </a:rPr>
              <a:t> </a:t>
            </a:r>
            <a:br>
              <a:rPr lang="en-US" sz="5400" kern="1200" dirty="0">
                <a:solidFill>
                  <a:schemeClr val="tx1"/>
                </a:solidFill>
                <a:latin typeface="+mj-lt"/>
                <a:ea typeface="+mj-ea"/>
                <a:cs typeface="+mj-cs"/>
              </a:rPr>
            </a:br>
            <a:r>
              <a:rPr lang="en-US" sz="5400" b="1" kern="1200" dirty="0">
                <a:solidFill>
                  <a:schemeClr val="tx1"/>
                </a:solidFill>
                <a:latin typeface="+mj-lt"/>
                <a:ea typeface="+mj-ea"/>
                <a:cs typeface="+mj-cs"/>
              </a:rPr>
              <a:t>What are   they?</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C2D45C-F28B-4789-B4CF-BBFC01496C8D}"/>
              </a:ext>
            </a:extLst>
          </p:cNvPr>
          <p:cNvSpPr txBox="1"/>
          <p:nvPr/>
        </p:nvSpPr>
        <p:spPr>
          <a:xfrm>
            <a:off x="4941398" y="1438977"/>
            <a:ext cx="6987112" cy="2352952"/>
          </a:xfrm>
          <a:prstGeom prst="rect">
            <a:avLst/>
          </a:prstGeom>
          <a:noFill/>
        </p:spPr>
        <p:txBody>
          <a:bodyPr wrap="square" rtlCol="0">
            <a:spAutoFit/>
          </a:bodyPr>
          <a:lstStyle/>
          <a:p>
            <a:pPr>
              <a:lnSpc>
                <a:spcPct val="150000"/>
              </a:lnSpc>
            </a:pPr>
            <a:r>
              <a:rPr lang="en-US" sz="2000" dirty="0"/>
              <a:t>      An </a:t>
            </a:r>
            <a:r>
              <a:rPr lang="en-US" sz="2000" i="1" dirty="0"/>
              <a:t>open-source</a:t>
            </a:r>
            <a:r>
              <a:rPr lang="en-US" sz="2000" dirty="0"/>
              <a:t> version control system that allows you to…</a:t>
            </a:r>
          </a:p>
          <a:p>
            <a:pPr>
              <a:lnSpc>
                <a:spcPct val="150000"/>
              </a:lnSpc>
            </a:pPr>
            <a:r>
              <a:rPr lang="en-US" sz="2000" dirty="0"/>
              <a:t>	Record changes to repositories/files over time</a:t>
            </a:r>
          </a:p>
          <a:p>
            <a:pPr>
              <a:lnSpc>
                <a:spcPct val="150000"/>
              </a:lnSpc>
            </a:pPr>
            <a:r>
              <a:rPr lang="en-US" sz="2000" dirty="0"/>
              <a:t>	Rewind to any previous version of your files</a:t>
            </a:r>
          </a:p>
          <a:p>
            <a:pPr>
              <a:lnSpc>
                <a:spcPct val="150000"/>
              </a:lnSpc>
            </a:pPr>
            <a:r>
              <a:rPr lang="en-US" sz="2000" dirty="0"/>
              <a:t>	Easily collaborate with other programmers</a:t>
            </a:r>
          </a:p>
          <a:p>
            <a:pPr>
              <a:lnSpc>
                <a:spcPct val="150000"/>
              </a:lnSpc>
            </a:pPr>
            <a:endParaRPr lang="en-US" sz="2000" dirty="0"/>
          </a:p>
        </p:txBody>
      </p:sp>
      <p:pic>
        <p:nvPicPr>
          <p:cNvPr id="8" name="Picture 2" descr="Resultado de imagem para Github">
            <a:extLst>
              <a:ext uri="{FF2B5EF4-FFF2-40B4-BE49-F238E27FC236}">
                <a16:creationId xmlns:a16="http://schemas.microsoft.com/office/drawing/2014/main" id="{5ACD8009-4654-4E18-B23D-F8FC477CB8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27545" r="48411" b="26972"/>
          <a:stretch/>
        </p:blipFill>
        <p:spPr bwMode="auto">
          <a:xfrm>
            <a:off x="4550942" y="485432"/>
            <a:ext cx="1888825" cy="1168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5E37157-77F6-492F-B0E8-30C372795D87}"/>
              </a:ext>
            </a:extLst>
          </p:cNvPr>
          <p:cNvSpPr txBox="1"/>
          <p:nvPr/>
        </p:nvSpPr>
        <p:spPr>
          <a:xfrm>
            <a:off x="5306464" y="4345258"/>
            <a:ext cx="6987112" cy="2311530"/>
          </a:xfrm>
          <a:prstGeom prst="rect">
            <a:avLst/>
          </a:prstGeom>
          <a:noFill/>
        </p:spPr>
        <p:txBody>
          <a:bodyPr wrap="square" rtlCol="0">
            <a:spAutoFit/>
          </a:bodyPr>
          <a:lstStyle/>
          <a:p>
            <a:pPr>
              <a:lnSpc>
                <a:spcPct val="150000"/>
              </a:lnSpc>
            </a:pPr>
            <a:r>
              <a:rPr lang="en-US" sz="2000" dirty="0"/>
              <a:t>A cloud-based (user-friendly) website that allows you to…</a:t>
            </a:r>
          </a:p>
          <a:p>
            <a:pPr>
              <a:lnSpc>
                <a:spcPct val="150000"/>
              </a:lnSpc>
            </a:pPr>
            <a:r>
              <a:rPr lang="en-US" sz="2000" dirty="0"/>
              <a:t>	Host your git repositories/projects</a:t>
            </a:r>
          </a:p>
          <a:p>
            <a:pPr>
              <a:lnSpc>
                <a:spcPct val="150000"/>
              </a:lnSpc>
            </a:pPr>
            <a:r>
              <a:rPr lang="en-US" sz="2000" dirty="0"/>
              <a:t>	Easily share your git repositories/projects</a:t>
            </a:r>
          </a:p>
          <a:p>
            <a:pPr>
              <a:lnSpc>
                <a:spcPct val="150000"/>
              </a:lnSpc>
            </a:pPr>
            <a:r>
              <a:rPr lang="en-US" sz="2000" dirty="0"/>
              <a:t>	Create a social network between collaborators</a:t>
            </a:r>
          </a:p>
          <a:p>
            <a:pPr>
              <a:lnSpc>
                <a:spcPct val="150000"/>
              </a:lnSpc>
            </a:pPr>
            <a:endParaRPr lang="en-US" dirty="0"/>
          </a:p>
        </p:txBody>
      </p:sp>
      <p:pic>
        <p:nvPicPr>
          <p:cNvPr id="12" name="Picture 2" descr="Resultado de imagem para Github">
            <a:extLst>
              <a:ext uri="{FF2B5EF4-FFF2-40B4-BE49-F238E27FC236}">
                <a16:creationId xmlns:a16="http://schemas.microsoft.com/office/drawing/2014/main" id="{0A6214B5-1D4C-45B5-8034-097ED6F439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714" t="56718" r="9513" b="23333"/>
          <a:stretch/>
        </p:blipFill>
        <p:spPr bwMode="auto">
          <a:xfrm>
            <a:off x="4550942" y="3745852"/>
            <a:ext cx="1888825" cy="57608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D48D84F-2D98-45EF-9D15-F9C5CBFA8E6F}"/>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2950144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F31D0-EE1F-4C6E-AE4E-C57774E7263E}"/>
              </a:ext>
            </a:extLst>
          </p:cNvPr>
          <p:cNvSpPr>
            <a:spLocks noGrp="1"/>
          </p:cNvSpPr>
          <p:nvPr>
            <p:ph type="title"/>
          </p:nvPr>
        </p:nvSpPr>
        <p:spPr>
          <a:xfrm>
            <a:off x="439418" y="637425"/>
            <a:ext cx="3902276" cy="5583148"/>
          </a:xfrm>
        </p:spPr>
        <p:txBody>
          <a:bodyPr anchor="ctr">
            <a:normAutofit/>
          </a:bodyPr>
          <a:lstStyle/>
          <a:p>
            <a:pPr>
              <a:spcAft>
                <a:spcPts val="600"/>
              </a:spcAft>
            </a:pPr>
            <a:br>
              <a:rPr lang="en-US" sz="5400" kern="1200" dirty="0">
                <a:solidFill>
                  <a:schemeClr val="tx1"/>
                </a:solidFill>
                <a:latin typeface="+mj-lt"/>
                <a:ea typeface="+mj-ea"/>
                <a:cs typeface="+mj-cs"/>
              </a:rPr>
            </a:br>
            <a:r>
              <a:rPr lang="en-US" sz="5400" kern="1200" dirty="0" err="1">
                <a:solidFill>
                  <a:schemeClr val="tx1"/>
                </a:solidFill>
                <a:latin typeface="+mj-lt"/>
                <a:ea typeface="+mj-ea"/>
                <a:cs typeface="+mj-cs"/>
              </a:rPr>
              <a:t>Jupyter</a:t>
            </a:r>
            <a:r>
              <a:rPr lang="en-US" sz="5400" kern="1200" dirty="0">
                <a:solidFill>
                  <a:schemeClr val="tx1"/>
                </a:solidFill>
                <a:latin typeface="+mj-lt"/>
                <a:ea typeface="+mj-ea"/>
                <a:cs typeface="+mj-cs"/>
              </a:rPr>
              <a:t> notebooks</a:t>
            </a:r>
            <a:r>
              <a:rPr lang="en-US" sz="5400" dirty="0"/>
              <a:t>:</a:t>
            </a:r>
            <a:r>
              <a:rPr lang="en-US" sz="5400" kern="1200" dirty="0">
                <a:solidFill>
                  <a:schemeClr val="tx1"/>
                </a:solidFill>
                <a:latin typeface="+mj-lt"/>
                <a:ea typeface="+mj-ea"/>
                <a:cs typeface="+mj-cs"/>
              </a:rPr>
              <a:t> </a:t>
            </a:r>
            <a:br>
              <a:rPr lang="en-US" sz="5400" kern="1200" dirty="0">
                <a:solidFill>
                  <a:schemeClr val="tx1"/>
                </a:solidFill>
                <a:latin typeface="+mj-lt"/>
                <a:ea typeface="+mj-ea"/>
                <a:cs typeface="+mj-cs"/>
              </a:rPr>
            </a:br>
            <a:r>
              <a:rPr lang="en-US" sz="5400" b="1" kern="1200" dirty="0">
                <a:solidFill>
                  <a:schemeClr val="tx1"/>
                </a:solidFill>
                <a:latin typeface="+mj-lt"/>
                <a:ea typeface="+mj-ea"/>
                <a:cs typeface="+mj-cs"/>
              </a:rPr>
              <a:t>What are   they?</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C2D45C-F28B-4789-B4CF-BBFC01496C8D}"/>
              </a:ext>
            </a:extLst>
          </p:cNvPr>
          <p:cNvSpPr txBox="1"/>
          <p:nvPr/>
        </p:nvSpPr>
        <p:spPr>
          <a:xfrm>
            <a:off x="4732126" y="3223516"/>
            <a:ext cx="6987112" cy="2204899"/>
          </a:xfrm>
          <a:prstGeom prst="rect">
            <a:avLst/>
          </a:prstGeom>
          <a:noFill/>
        </p:spPr>
        <p:txBody>
          <a:bodyPr wrap="square" rtlCol="0">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“Open-source web application that allows you to create and share documents that contain live code, equations, visualizations and narrative text.” </a:t>
            </a:r>
          </a:p>
        </p:txBody>
      </p:sp>
      <p:pic>
        <p:nvPicPr>
          <p:cNvPr id="3074" name="Picture 2" descr="Integrating Google Colaboratory into Your Machine Learning Workflow">
            <a:extLst>
              <a:ext uri="{FF2B5EF4-FFF2-40B4-BE49-F238E27FC236}">
                <a16:creationId xmlns:a16="http://schemas.microsoft.com/office/drawing/2014/main" id="{75E0EDF9-5182-43D2-8FA3-8802F8D9B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826" y="1015351"/>
            <a:ext cx="3894993" cy="207164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DCE73841-654D-4395-AB93-4C1662C37E9E}"/>
              </a:ext>
            </a:extLst>
          </p:cNvPr>
          <p:cNvSpPr>
            <a:spLocks noGrp="1"/>
          </p:cNvSpPr>
          <p:nvPr>
            <p:ph type="ftr" sz="quarter" idx="11"/>
          </p:nvPr>
        </p:nvSpPr>
        <p:spPr/>
        <p:txBody>
          <a:bodyPr/>
          <a:lstStyle/>
          <a:p>
            <a:r>
              <a:rPr lang="en-US"/>
              <a:t>Computational Neuroscience Crash Course | July 2021</a:t>
            </a:r>
          </a:p>
        </p:txBody>
      </p:sp>
    </p:spTree>
    <p:extLst>
      <p:ext uri="{BB962C8B-B14F-4D97-AF65-F5344CB8AC3E}">
        <p14:creationId xmlns:p14="http://schemas.microsoft.com/office/powerpoint/2010/main" val="1873182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470</Words>
  <Application>Microsoft Office PowerPoint</Application>
  <PresentationFormat>Widescreen</PresentationFormat>
  <Paragraphs>59</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Introduction to the course</vt:lpstr>
      <vt:lpstr>Course’s overview</vt:lpstr>
      <vt:lpstr>Course’s overview</vt:lpstr>
      <vt:lpstr>Course’s overview</vt:lpstr>
      <vt:lpstr>Open Science</vt:lpstr>
      <vt:lpstr>Open Science</vt:lpstr>
      <vt:lpstr> Python &amp; Anaconda:  What are   they?</vt:lpstr>
      <vt:lpstr> Git &amp; GitHub:  What are   they?</vt:lpstr>
      <vt:lpstr> Jupyter notebooks:  What are   they?</vt:lpstr>
      <vt:lpstr>PowerPoint Presentation</vt:lpstr>
      <vt:lpstr> Figshare:  What is it?</vt:lpstr>
      <vt:lpstr> The FAIR principles:  What are they?</vt:lpstr>
      <vt:lpstr>More info about the course: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course</dc:title>
  <dc:creator>Eduarda Centeno</dc:creator>
  <cp:lastModifiedBy>Eduarda Centeno</cp:lastModifiedBy>
  <cp:revision>14</cp:revision>
  <dcterms:created xsi:type="dcterms:W3CDTF">2021-06-21T09:44:30Z</dcterms:created>
  <dcterms:modified xsi:type="dcterms:W3CDTF">2021-06-21T15:51:00Z</dcterms:modified>
</cp:coreProperties>
</file>